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1" r:id="rId5"/>
  </p:sldIdLst>
  <p:sldSz cx="6858000" cy="9144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30" y="19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spring.io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spring.io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27842-FBCD-43A2-85CF-5639B0E0BCA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4255DB-24D3-4053-AF6A-8F128BB1EF9C}">
      <dgm:prSet custT="1"/>
      <dgm:spPr/>
      <dgm:t>
        <a:bodyPr/>
        <a:lstStyle/>
        <a:p>
          <a:pPr rtl="0"/>
          <a:r>
            <a:rPr lang="pt-BR" sz="800" dirty="0" smtClean="0"/>
            <a:t>Sincronização de processos para otimização de negócios;</a:t>
          </a:r>
          <a:r>
            <a:rPr lang="en-US" sz="800" dirty="0" smtClean="0"/>
            <a:t> </a:t>
          </a:r>
          <a:endParaRPr lang="en-US" sz="800" dirty="0"/>
        </a:p>
      </dgm:t>
    </dgm:pt>
    <dgm:pt modelId="{308A6742-336F-4A50-BC53-85592259765B}" type="parTrans" cxnId="{F20C18BD-C9A5-4DAD-9307-313DB77B1000}">
      <dgm:prSet/>
      <dgm:spPr/>
      <dgm:t>
        <a:bodyPr/>
        <a:lstStyle/>
        <a:p>
          <a:endParaRPr lang="en-US"/>
        </a:p>
      </dgm:t>
    </dgm:pt>
    <dgm:pt modelId="{C185BD2C-D5FD-4171-9123-BAEEC9D79873}" type="sibTrans" cxnId="{F20C18BD-C9A5-4DAD-9307-313DB77B1000}">
      <dgm:prSet/>
      <dgm:spPr/>
      <dgm:t>
        <a:bodyPr/>
        <a:lstStyle/>
        <a:p>
          <a:endParaRPr lang="en-US"/>
        </a:p>
      </dgm:t>
    </dgm:pt>
    <dgm:pt modelId="{646F0F24-63E2-4634-B484-0872D76C0C8F}">
      <dgm:prSet custT="1"/>
      <dgm:spPr/>
      <dgm:t>
        <a:bodyPr/>
        <a:lstStyle/>
        <a:p>
          <a:pPr rtl="0"/>
          <a:r>
            <a:rPr lang="pt-BR" sz="800" dirty="0" smtClean="0"/>
            <a:t>Monitoramento de atividades de negócios para oferecer visibilidade dos negócios com base em funções;</a:t>
          </a:r>
          <a:endParaRPr lang="en-US" sz="800" dirty="0"/>
        </a:p>
      </dgm:t>
    </dgm:pt>
    <dgm:pt modelId="{C1EC2611-6317-4F56-A847-1FF48D613C22}" type="parTrans" cxnId="{1ECF4371-89CB-4248-BCB2-4910407326C5}">
      <dgm:prSet/>
      <dgm:spPr/>
      <dgm:t>
        <a:bodyPr/>
        <a:lstStyle/>
        <a:p>
          <a:endParaRPr lang="en-US"/>
        </a:p>
      </dgm:t>
    </dgm:pt>
    <dgm:pt modelId="{E61BEFAD-8F0A-425D-B6F2-419897FEC3E2}" type="sibTrans" cxnId="{1ECF4371-89CB-4248-BCB2-4910407326C5}">
      <dgm:prSet/>
      <dgm:spPr/>
      <dgm:t>
        <a:bodyPr/>
        <a:lstStyle/>
        <a:p>
          <a:endParaRPr lang="en-US"/>
        </a:p>
      </dgm:t>
    </dgm:pt>
    <dgm:pt modelId="{6B5D6B2C-05CD-4050-B710-CC56E4B9E622}">
      <dgm:prSet custT="1"/>
      <dgm:spPr/>
      <dgm:t>
        <a:bodyPr/>
        <a:lstStyle/>
        <a:p>
          <a:pPr rtl="0"/>
          <a:r>
            <a:rPr lang="pt-BR" sz="800" dirty="0" smtClean="0"/>
            <a:t>Solução desenvolvida sobre a plataforma Spring </a:t>
          </a:r>
          <a:r>
            <a:rPr lang="pt-BR" sz="800" dirty="0" smtClean="0">
              <a:hlinkClick xmlns:r="http://schemas.openxmlformats.org/officeDocument/2006/relationships" r:id="rId1"/>
            </a:rPr>
            <a:t>http://spring.io</a:t>
          </a:r>
          <a:endParaRPr lang="en-US" sz="800" dirty="0"/>
        </a:p>
      </dgm:t>
    </dgm:pt>
    <dgm:pt modelId="{79E9685F-85C7-4C76-9C15-583141FB348A}" type="parTrans" cxnId="{8EF21BC3-FE25-4472-9287-12D3BC31CEF8}">
      <dgm:prSet/>
      <dgm:spPr/>
      <dgm:t>
        <a:bodyPr/>
        <a:lstStyle/>
        <a:p>
          <a:endParaRPr lang="en-US"/>
        </a:p>
      </dgm:t>
    </dgm:pt>
    <dgm:pt modelId="{A03EE593-520A-44B2-867B-7C70B1CDC6EF}" type="sibTrans" cxnId="{8EF21BC3-FE25-4472-9287-12D3BC31CEF8}">
      <dgm:prSet/>
      <dgm:spPr/>
      <dgm:t>
        <a:bodyPr/>
        <a:lstStyle/>
        <a:p>
          <a:endParaRPr lang="en-US"/>
        </a:p>
      </dgm:t>
    </dgm:pt>
    <dgm:pt modelId="{30CD0309-11C4-4321-8906-0B1BBD896CDE}">
      <dgm:prSet custT="1"/>
      <dgm:spPr/>
      <dgm:t>
        <a:bodyPr/>
        <a:lstStyle/>
        <a:p>
          <a:pPr rtl="0"/>
          <a:r>
            <a:rPr lang="pt-BR" sz="800" dirty="0" smtClean="0"/>
            <a:t>Barramento de serviços provido através de uma arquitetura RESTful;</a:t>
          </a:r>
          <a:endParaRPr lang="en-US" sz="800" dirty="0"/>
        </a:p>
      </dgm:t>
    </dgm:pt>
    <dgm:pt modelId="{D77C6138-0C37-4EE7-8FA3-139DD3FDA5F6}" type="parTrans" cxnId="{7067A860-E491-410F-9AE5-33AA49B853D1}">
      <dgm:prSet/>
      <dgm:spPr/>
      <dgm:t>
        <a:bodyPr/>
        <a:lstStyle/>
        <a:p>
          <a:endParaRPr lang="en-US"/>
        </a:p>
      </dgm:t>
    </dgm:pt>
    <dgm:pt modelId="{3F62B106-2869-4D77-BBD2-18453A50DD5F}" type="sibTrans" cxnId="{7067A860-E491-410F-9AE5-33AA49B853D1}">
      <dgm:prSet/>
      <dgm:spPr/>
      <dgm:t>
        <a:bodyPr/>
        <a:lstStyle/>
        <a:p>
          <a:endParaRPr lang="en-US"/>
        </a:p>
      </dgm:t>
    </dgm:pt>
    <dgm:pt modelId="{8DAD3153-354E-43B6-A01E-F4E063924CE7}">
      <dgm:prSet custT="1"/>
      <dgm:spPr/>
      <dgm:t>
        <a:bodyPr/>
        <a:lstStyle/>
        <a:p>
          <a:pPr rtl="0"/>
          <a:r>
            <a:rPr lang="pt-BR" sz="800" dirty="0" smtClean="0"/>
            <a:t>Autenticação baseada em chave pública e privada;</a:t>
          </a:r>
          <a:endParaRPr lang="en-US" sz="800" dirty="0"/>
        </a:p>
      </dgm:t>
    </dgm:pt>
    <dgm:pt modelId="{A6D0C72B-7298-4E4A-A10C-57F696ADE699}" type="parTrans" cxnId="{E842C4B7-E784-4681-A973-4E32E1D01E90}">
      <dgm:prSet/>
      <dgm:spPr/>
      <dgm:t>
        <a:bodyPr/>
        <a:lstStyle/>
        <a:p>
          <a:endParaRPr lang="en-US"/>
        </a:p>
      </dgm:t>
    </dgm:pt>
    <dgm:pt modelId="{C2B43CB8-0087-47C0-BC7F-916281312E02}" type="sibTrans" cxnId="{E842C4B7-E784-4681-A973-4E32E1D01E90}">
      <dgm:prSet/>
      <dgm:spPr/>
      <dgm:t>
        <a:bodyPr/>
        <a:lstStyle/>
        <a:p>
          <a:endParaRPr lang="en-US"/>
        </a:p>
      </dgm:t>
    </dgm:pt>
    <dgm:pt modelId="{3C76DB90-26F2-4CFE-BE3A-62D208501571}">
      <dgm:prSet custT="1"/>
      <dgm:spPr/>
      <dgm:t>
        <a:bodyPr/>
        <a:lstStyle/>
        <a:p>
          <a:pPr rtl="0"/>
          <a:r>
            <a:rPr lang="pt-BR" sz="800" dirty="0" smtClean="0"/>
            <a:t>Abstração de camadas e arquitetura orientada a Test-driven development (TDD);</a:t>
          </a:r>
          <a:endParaRPr lang="en-US" sz="800" dirty="0"/>
        </a:p>
      </dgm:t>
    </dgm:pt>
    <dgm:pt modelId="{9E58122A-E739-4ED9-B183-EB98A2F8BED3}" type="parTrans" cxnId="{DDD67F34-D6B6-407C-BF86-A272F9404AB7}">
      <dgm:prSet/>
      <dgm:spPr/>
      <dgm:t>
        <a:bodyPr/>
        <a:lstStyle/>
        <a:p>
          <a:endParaRPr lang="en-US"/>
        </a:p>
      </dgm:t>
    </dgm:pt>
    <dgm:pt modelId="{3F3449AA-D00F-4F92-BCFF-489707FA47E0}" type="sibTrans" cxnId="{DDD67F34-D6B6-407C-BF86-A272F9404AB7}">
      <dgm:prSet/>
      <dgm:spPr/>
      <dgm:t>
        <a:bodyPr/>
        <a:lstStyle/>
        <a:p>
          <a:endParaRPr lang="en-US"/>
        </a:p>
      </dgm:t>
    </dgm:pt>
    <dgm:pt modelId="{F57E5A2F-85B1-4CF6-9832-373257C3980B}">
      <dgm:prSet custT="1"/>
      <dgm:spPr/>
      <dgm:t>
        <a:bodyPr/>
        <a:lstStyle/>
        <a:p>
          <a:pPr rtl="0"/>
          <a:r>
            <a:rPr lang="pt-BR" sz="800" smtClean="0"/>
            <a:t>Escalabilidade </a:t>
          </a:r>
          <a:r>
            <a:rPr lang="pt-BR" sz="800" dirty="0" smtClean="0"/>
            <a:t>através de Nginx.</a:t>
          </a:r>
          <a:endParaRPr lang="en-US" sz="800" dirty="0"/>
        </a:p>
      </dgm:t>
    </dgm:pt>
    <dgm:pt modelId="{7C58D577-9C86-498F-91E8-658697845E43}" type="parTrans" cxnId="{DCB16322-0EFB-4A64-9618-7D112584A3DF}">
      <dgm:prSet/>
      <dgm:spPr/>
      <dgm:t>
        <a:bodyPr/>
        <a:lstStyle/>
        <a:p>
          <a:endParaRPr lang="en-US"/>
        </a:p>
      </dgm:t>
    </dgm:pt>
    <dgm:pt modelId="{0459F03E-A358-4A52-BC84-70C30ACC3954}" type="sibTrans" cxnId="{DCB16322-0EFB-4A64-9618-7D112584A3DF}">
      <dgm:prSet/>
      <dgm:spPr/>
      <dgm:t>
        <a:bodyPr/>
        <a:lstStyle/>
        <a:p>
          <a:endParaRPr lang="en-US"/>
        </a:p>
      </dgm:t>
    </dgm:pt>
    <dgm:pt modelId="{250E6F17-5A22-4662-9AC5-A1FFEA59D75C}" type="pres">
      <dgm:prSet presAssocID="{76527842-FBCD-43A2-85CF-5639B0E0BCA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52926-8E7B-49A3-B1E8-7DC93F7B35DD}" type="pres">
      <dgm:prSet presAssocID="{DD4255DB-24D3-4053-AF6A-8F128BB1EF9C}" presName="circ1" presStyleLbl="vennNode1" presStyleIdx="0" presStyleCnt="7"/>
      <dgm:spPr/>
    </dgm:pt>
    <dgm:pt modelId="{BE829029-DF26-4DFA-AB31-1EC5DDB2B466}" type="pres">
      <dgm:prSet presAssocID="{DD4255DB-24D3-4053-AF6A-8F128BB1EF9C}" presName="circ1Tx" presStyleLbl="revTx" presStyleIdx="0" presStyleCnt="0" custScaleX="131077" custLinFactNeighborX="6225" custLinFactNeighborY="23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5C38F-93D9-4209-8E46-24570E94FA29}" type="pres">
      <dgm:prSet presAssocID="{646F0F24-63E2-4634-B484-0872D76C0C8F}" presName="circ2" presStyleLbl="vennNode1" presStyleIdx="1" presStyleCnt="7"/>
      <dgm:spPr/>
    </dgm:pt>
    <dgm:pt modelId="{7F95A09F-4D2B-4AEA-88F6-E22523EC1690}" type="pres">
      <dgm:prSet presAssocID="{646F0F24-63E2-4634-B484-0872D76C0C8F}" presName="circ2Tx" presStyleLbl="revTx" presStyleIdx="0" presStyleCnt="0" custScaleX="130591" custLinFactNeighborY="256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9B8B6-8874-435F-9F65-6D45AD6F2B67}" type="pres">
      <dgm:prSet presAssocID="{6B5D6B2C-05CD-4050-B710-CC56E4B9E622}" presName="circ3" presStyleLbl="vennNode1" presStyleIdx="2" presStyleCnt="7"/>
      <dgm:spPr/>
    </dgm:pt>
    <dgm:pt modelId="{C5E0677C-92B1-4318-9188-A16048B136F2}" type="pres">
      <dgm:prSet presAssocID="{6B5D6B2C-05CD-4050-B710-CC56E4B9E622}" presName="circ3Tx" presStyleLbl="revTx" presStyleIdx="0" presStyleCnt="0" custScaleX="120983" custLinFactNeighborY="155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D3769-7EB4-47DC-A8E5-0126326958DD}" type="pres">
      <dgm:prSet presAssocID="{30CD0309-11C4-4321-8906-0B1BBD896CDE}" presName="circ4" presStyleLbl="vennNode1" presStyleIdx="3" presStyleCnt="7"/>
      <dgm:spPr/>
    </dgm:pt>
    <dgm:pt modelId="{5C89CF11-BD03-429D-AA79-77D51D1BB6DD}" type="pres">
      <dgm:prSet presAssocID="{30CD0309-11C4-4321-8906-0B1BBD896CDE}" presName="circ4Tx" presStyleLbl="revTx" presStyleIdx="0" presStyleCnt="0" custScaleX="124994" custLinFactNeighborX="-7592" custLinFactNeighborY="-202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6BEF9-D306-4198-A53D-6ABE7262ADC3}" type="pres">
      <dgm:prSet presAssocID="{8DAD3153-354E-43B6-A01E-F4E063924CE7}" presName="circ5" presStyleLbl="vennNode1" presStyleIdx="4" presStyleCnt="7"/>
      <dgm:spPr/>
    </dgm:pt>
    <dgm:pt modelId="{1AB4CFA0-4F33-4B17-A671-B692ED2ACFAE}" type="pres">
      <dgm:prSet presAssocID="{8DAD3153-354E-43B6-A01E-F4E063924CE7}" presName="circ5Tx" presStyleLbl="revTx" presStyleIdx="0" presStyleCnt="0" custLinFactNeighborX="19216" custLinFactNeighborY="-74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963A9-311B-4478-B669-9EF8380E883E}" type="pres">
      <dgm:prSet presAssocID="{3C76DB90-26F2-4CFE-BE3A-62D208501571}" presName="circ6" presStyleLbl="vennNode1" presStyleIdx="5" presStyleCnt="7"/>
      <dgm:spPr/>
    </dgm:pt>
    <dgm:pt modelId="{290F2201-349A-4C4A-82B0-38C379C3F560}" type="pres">
      <dgm:prSet presAssocID="{3C76DB90-26F2-4CFE-BE3A-62D208501571}" presName="circ6Tx" presStyleLbl="revTx" presStyleIdx="0" presStyleCnt="0" custScaleX="100487" custLinFactNeighborX="133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EF165-0E42-42ED-BF00-0A5BE899AD6C}" type="pres">
      <dgm:prSet presAssocID="{F57E5A2F-85B1-4CF6-9832-373257C3980B}" presName="circ7" presStyleLbl="vennNode1" presStyleIdx="6" presStyleCnt="7"/>
      <dgm:spPr/>
    </dgm:pt>
    <dgm:pt modelId="{CAD359E3-E8AE-4928-9A0D-77DC9B4C54BE}" type="pres">
      <dgm:prSet presAssocID="{F57E5A2F-85B1-4CF6-9832-373257C3980B}" presName="circ7Tx" presStyleLbl="revTx" presStyleIdx="0" presStyleCnt="0" custLinFactNeighborX="14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61F462-C223-4BDE-893F-B1F5FAA09C99}" type="presOf" srcId="{8DAD3153-354E-43B6-A01E-F4E063924CE7}" destId="{1AB4CFA0-4F33-4B17-A671-B692ED2ACFAE}" srcOrd="0" destOrd="0" presId="urn:microsoft.com/office/officeart/2005/8/layout/venn1"/>
    <dgm:cxn modelId="{DDD67F34-D6B6-407C-BF86-A272F9404AB7}" srcId="{76527842-FBCD-43A2-85CF-5639B0E0BCAE}" destId="{3C76DB90-26F2-4CFE-BE3A-62D208501571}" srcOrd="5" destOrd="0" parTransId="{9E58122A-E739-4ED9-B183-EB98A2F8BED3}" sibTransId="{3F3449AA-D00F-4F92-BCFF-489707FA47E0}"/>
    <dgm:cxn modelId="{E842C4B7-E784-4681-A973-4E32E1D01E90}" srcId="{76527842-FBCD-43A2-85CF-5639B0E0BCAE}" destId="{8DAD3153-354E-43B6-A01E-F4E063924CE7}" srcOrd="4" destOrd="0" parTransId="{A6D0C72B-7298-4E4A-A10C-57F696ADE699}" sibTransId="{C2B43CB8-0087-47C0-BC7F-916281312E02}"/>
    <dgm:cxn modelId="{4D81591A-D099-4F2A-99A7-6E26C0E6E686}" type="presOf" srcId="{3C76DB90-26F2-4CFE-BE3A-62D208501571}" destId="{290F2201-349A-4C4A-82B0-38C379C3F560}" srcOrd="0" destOrd="0" presId="urn:microsoft.com/office/officeart/2005/8/layout/venn1"/>
    <dgm:cxn modelId="{7067A860-E491-410F-9AE5-33AA49B853D1}" srcId="{76527842-FBCD-43A2-85CF-5639B0E0BCAE}" destId="{30CD0309-11C4-4321-8906-0B1BBD896CDE}" srcOrd="3" destOrd="0" parTransId="{D77C6138-0C37-4EE7-8FA3-139DD3FDA5F6}" sibTransId="{3F62B106-2869-4D77-BBD2-18453A50DD5F}"/>
    <dgm:cxn modelId="{1ECF4371-89CB-4248-BCB2-4910407326C5}" srcId="{76527842-FBCD-43A2-85CF-5639B0E0BCAE}" destId="{646F0F24-63E2-4634-B484-0872D76C0C8F}" srcOrd="1" destOrd="0" parTransId="{C1EC2611-6317-4F56-A847-1FF48D613C22}" sibTransId="{E61BEFAD-8F0A-425D-B6F2-419897FEC3E2}"/>
    <dgm:cxn modelId="{F20C18BD-C9A5-4DAD-9307-313DB77B1000}" srcId="{76527842-FBCD-43A2-85CF-5639B0E0BCAE}" destId="{DD4255DB-24D3-4053-AF6A-8F128BB1EF9C}" srcOrd="0" destOrd="0" parTransId="{308A6742-336F-4A50-BC53-85592259765B}" sibTransId="{C185BD2C-D5FD-4171-9123-BAEEC9D79873}"/>
    <dgm:cxn modelId="{8EF21BC3-FE25-4472-9287-12D3BC31CEF8}" srcId="{76527842-FBCD-43A2-85CF-5639B0E0BCAE}" destId="{6B5D6B2C-05CD-4050-B710-CC56E4B9E622}" srcOrd="2" destOrd="0" parTransId="{79E9685F-85C7-4C76-9C15-583141FB348A}" sibTransId="{A03EE593-520A-44B2-867B-7C70B1CDC6EF}"/>
    <dgm:cxn modelId="{97211618-6258-44A2-B1F8-B261DBECBDD2}" type="presOf" srcId="{F57E5A2F-85B1-4CF6-9832-373257C3980B}" destId="{CAD359E3-E8AE-4928-9A0D-77DC9B4C54BE}" srcOrd="0" destOrd="0" presId="urn:microsoft.com/office/officeart/2005/8/layout/venn1"/>
    <dgm:cxn modelId="{C298F82E-0997-48F5-9E71-3F869CF2667C}" type="presOf" srcId="{DD4255DB-24D3-4053-AF6A-8F128BB1EF9C}" destId="{BE829029-DF26-4DFA-AB31-1EC5DDB2B466}" srcOrd="0" destOrd="0" presId="urn:microsoft.com/office/officeart/2005/8/layout/venn1"/>
    <dgm:cxn modelId="{DCB16322-0EFB-4A64-9618-7D112584A3DF}" srcId="{76527842-FBCD-43A2-85CF-5639B0E0BCAE}" destId="{F57E5A2F-85B1-4CF6-9832-373257C3980B}" srcOrd="6" destOrd="0" parTransId="{7C58D577-9C86-498F-91E8-658697845E43}" sibTransId="{0459F03E-A358-4A52-BC84-70C30ACC3954}"/>
    <dgm:cxn modelId="{015008A9-ABBD-4D8F-9E1C-C8B96A7AC88D}" type="presOf" srcId="{76527842-FBCD-43A2-85CF-5639B0E0BCAE}" destId="{250E6F17-5A22-4662-9AC5-A1FFEA59D75C}" srcOrd="0" destOrd="0" presId="urn:microsoft.com/office/officeart/2005/8/layout/venn1"/>
    <dgm:cxn modelId="{3D82F8C7-14A2-4D17-8A3C-49650452024C}" type="presOf" srcId="{6B5D6B2C-05CD-4050-B710-CC56E4B9E622}" destId="{C5E0677C-92B1-4318-9188-A16048B136F2}" srcOrd="0" destOrd="0" presId="urn:microsoft.com/office/officeart/2005/8/layout/venn1"/>
    <dgm:cxn modelId="{83C5E772-F7DF-4BA4-AEB7-601DFDA3216B}" type="presOf" srcId="{30CD0309-11C4-4321-8906-0B1BBD896CDE}" destId="{5C89CF11-BD03-429D-AA79-77D51D1BB6DD}" srcOrd="0" destOrd="0" presId="urn:microsoft.com/office/officeart/2005/8/layout/venn1"/>
    <dgm:cxn modelId="{4FC27831-AA70-48D1-AAD1-C7F8508B44A3}" type="presOf" srcId="{646F0F24-63E2-4634-B484-0872D76C0C8F}" destId="{7F95A09F-4D2B-4AEA-88F6-E22523EC1690}" srcOrd="0" destOrd="0" presId="urn:microsoft.com/office/officeart/2005/8/layout/venn1"/>
    <dgm:cxn modelId="{DE2D6395-A580-43EB-809F-BEDFE4C3FE03}" type="presParOf" srcId="{250E6F17-5A22-4662-9AC5-A1FFEA59D75C}" destId="{D9752926-8E7B-49A3-B1E8-7DC93F7B35DD}" srcOrd="0" destOrd="0" presId="urn:microsoft.com/office/officeart/2005/8/layout/venn1"/>
    <dgm:cxn modelId="{D10D0468-A5E8-419C-AC08-648B4EA0FF96}" type="presParOf" srcId="{250E6F17-5A22-4662-9AC5-A1FFEA59D75C}" destId="{BE829029-DF26-4DFA-AB31-1EC5DDB2B466}" srcOrd="1" destOrd="0" presId="urn:microsoft.com/office/officeart/2005/8/layout/venn1"/>
    <dgm:cxn modelId="{852623F2-7559-4A25-9719-F83CCC4E4BB9}" type="presParOf" srcId="{250E6F17-5A22-4662-9AC5-A1FFEA59D75C}" destId="{21F5C38F-93D9-4209-8E46-24570E94FA29}" srcOrd="2" destOrd="0" presId="urn:microsoft.com/office/officeart/2005/8/layout/venn1"/>
    <dgm:cxn modelId="{23FF7854-C065-4D71-913E-D9CB6AD67018}" type="presParOf" srcId="{250E6F17-5A22-4662-9AC5-A1FFEA59D75C}" destId="{7F95A09F-4D2B-4AEA-88F6-E22523EC1690}" srcOrd="3" destOrd="0" presId="urn:microsoft.com/office/officeart/2005/8/layout/venn1"/>
    <dgm:cxn modelId="{63D5B564-EE16-47D0-9F9E-BC1A30D2FF8C}" type="presParOf" srcId="{250E6F17-5A22-4662-9AC5-A1FFEA59D75C}" destId="{8109B8B6-8874-435F-9F65-6D45AD6F2B67}" srcOrd="4" destOrd="0" presId="urn:microsoft.com/office/officeart/2005/8/layout/venn1"/>
    <dgm:cxn modelId="{10240667-C6F5-450F-A9DB-BFF03025BF69}" type="presParOf" srcId="{250E6F17-5A22-4662-9AC5-A1FFEA59D75C}" destId="{C5E0677C-92B1-4318-9188-A16048B136F2}" srcOrd="5" destOrd="0" presId="urn:microsoft.com/office/officeart/2005/8/layout/venn1"/>
    <dgm:cxn modelId="{39F0834D-EC68-4182-B253-A1A90E9D615F}" type="presParOf" srcId="{250E6F17-5A22-4662-9AC5-A1FFEA59D75C}" destId="{AFFD3769-7EB4-47DC-A8E5-0126326958DD}" srcOrd="6" destOrd="0" presId="urn:microsoft.com/office/officeart/2005/8/layout/venn1"/>
    <dgm:cxn modelId="{2855A27C-3633-495B-83C7-3B03E12BEE23}" type="presParOf" srcId="{250E6F17-5A22-4662-9AC5-A1FFEA59D75C}" destId="{5C89CF11-BD03-429D-AA79-77D51D1BB6DD}" srcOrd="7" destOrd="0" presId="urn:microsoft.com/office/officeart/2005/8/layout/venn1"/>
    <dgm:cxn modelId="{56EE147E-8726-43D2-8419-51F2DAA06B5C}" type="presParOf" srcId="{250E6F17-5A22-4662-9AC5-A1FFEA59D75C}" destId="{A316BEF9-D306-4198-A53D-6ABE7262ADC3}" srcOrd="8" destOrd="0" presId="urn:microsoft.com/office/officeart/2005/8/layout/venn1"/>
    <dgm:cxn modelId="{5BA387A5-1CAE-4A35-85E0-7D55CD0F9B24}" type="presParOf" srcId="{250E6F17-5A22-4662-9AC5-A1FFEA59D75C}" destId="{1AB4CFA0-4F33-4B17-A671-B692ED2ACFAE}" srcOrd="9" destOrd="0" presId="urn:microsoft.com/office/officeart/2005/8/layout/venn1"/>
    <dgm:cxn modelId="{D11300EB-DF15-496F-8776-0AE4CD6F37EF}" type="presParOf" srcId="{250E6F17-5A22-4662-9AC5-A1FFEA59D75C}" destId="{51B963A9-311B-4478-B669-9EF8380E883E}" srcOrd="10" destOrd="0" presId="urn:microsoft.com/office/officeart/2005/8/layout/venn1"/>
    <dgm:cxn modelId="{67F98BBC-68D9-44DF-AD23-1921CD6679F7}" type="presParOf" srcId="{250E6F17-5A22-4662-9AC5-A1FFEA59D75C}" destId="{290F2201-349A-4C4A-82B0-38C379C3F560}" srcOrd="11" destOrd="0" presId="urn:microsoft.com/office/officeart/2005/8/layout/venn1"/>
    <dgm:cxn modelId="{2B54D387-54EE-43A1-9DF5-C0236EFE8415}" type="presParOf" srcId="{250E6F17-5A22-4662-9AC5-A1FFEA59D75C}" destId="{020EF165-0E42-42ED-BF00-0A5BE899AD6C}" srcOrd="12" destOrd="0" presId="urn:microsoft.com/office/officeart/2005/8/layout/venn1"/>
    <dgm:cxn modelId="{04D3129C-A55B-4F6E-8753-AFF7C78E2F68}" type="presParOf" srcId="{250E6F17-5A22-4662-9AC5-A1FFEA59D75C}" destId="{CAD359E3-E8AE-4928-9A0D-77DC9B4C54BE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52926-8E7B-49A3-B1E8-7DC93F7B35DD}">
      <dsp:nvSpPr>
        <dsp:cNvPr id="0" name=""/>
        <dsp:cNvSpPr/>
      </dsp:nvSpPr>
      <dsp:spPr>
        <a:xfrm>
          <a:off x="1305513" y="926033"/>
          <a:ext cx="853895" cy="854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E829029-DF26-4DFA-AB31-1EC5DDB2B466}">
      <dsp:nvSpPr>
        <dsp:cNvPr id="0" name=""/>
        <dsp:cNvSpPr/>
      </dsp:nvSpPr>
      <dsp:spPr>
        <a:xfrm>
          <a:off x="1152124" y="381143"/>
          <a:ext cx="1282486" cy="5236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Sincronização de processos para otimização de negócios;</a:t>
          </a:r>
          <a:r>
            <a:rPr lang="en-US" sz="800" kern="1200" dirty="0" smtClean="0"/>
            <a:t> </a:t>
          </a:r>
          <a:endParaRPr lang="en-US" sz="800" kern="1200" dirty="0"/>
        </a:p>
      </dsp:txBody>
      <dsp:txXfrm>
        <a:off x="1152124" y="381143"/>
        <a:ext cx="1282486" cy="523605"/>
      </dsp:txXfrm>
    </dsp:sp>
    <dsp:sp modelId="{21F5C38F-93D9-4209-8E46-24570E94FA29}">
      <dsp:nvSpPr>
        <dsp:cNvPr id="0" name=""/>
        <dsp:cNvSpPr/>
      </dsp:nvSpPr>
      <dsp:spPr>
        <a:xfrm>
          <a:off x="1555989" y="1046462"/>
          <a:ext cx="853895" cy="854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95A09F-4D2B-4AEA-88F6-E22523EC1690}">
      <dsp:nvSpPr>
        <dsp:cNvPr id="0" name=""/>
        <dsp:cNvSpPr/>
      </dsp:nvSpPr>
      <dsp:spPr>
        <a:xfrm>
          <a:off x="2373706" y="904845"/>
          <a:ext cx="1208036" cy="5759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Monitoramento de atividades de negócios para oferecer visibilidade dos negócios com base em funções;</a:t>
          </a:r>
          <a:endParaRPr lang="en-US" sz="800" kern="1200" dirty="0"/>
        </a:p>
      </dsp:txBody>
      <dsp:txXfrm>
        <a:off x="2373706" y="904845"/>
        <a:ext cx="1208036" cy="575965"/>
      </dsp:txXfrm>
    </dsp:sp>
    <dsp:sp modelId="{8109B8B6-8874-435F-9F65-6D45AD6F2B67}">
      <dsp:nvSpPr>
        <dsp:cNvPr id="0" name=""/>
        <dsp:cNvSpPr/>
      </dsp:nvSpPr>
      <dsp:spPr>
        <a:xfrm>
          <a:off x="1617540" y="1317428"/>
          <a:ext cx="853895" cy="854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5E0677C-92B1-4318-9188-A16048B136F2}">
      <dsp:nvSpPr>
        <dsp:cNvPr id="0" name=""/>
        <dsp:cNvSpPr/>
      </dsp:nvSpPr>
      <dsp:spPr>
        <a:xfrm>
          <a:off x="2508960" y="1585656"/>
          <a:ext cx="1097635" cy="6152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Solução desenvolvida sobre a plataforma Spring </a:t>
          </a:r>
          <a:r>
            <a:rPr lang="pt-BR" sz="800" kern="1200" dirty="0" smtClean="0">
              <a:hlinkClick xmlns:r="http://schemas.openxmlformats.org/officeDocument/2006/relationships" r:id="rId1"/>
            </a:rPr>
            <a:t>http://spring.io</a:t>
          </a:r>
          <a:endParaRPr lang="en-US" sz="800" kern="1200" dirty="0"/>
        </a:p>
      </dsp:txBody>
      <dsp:txXfrm>
        <a:off x="2508960" y="1585656"/>
        <a:ext cx="1097635" cy="615236"/>
      </dsp:txXfrm>
    </dsp:sp>
    <dsp:sp modelId="{AFFD3769-7EB4-47DC-A8E5-0126326958DD}">
      <dsp:nvSpPr>
        <dsp:cNvPr id="0" name=""/>
        <dsp:cNvSpPr/>
      </dsp:nvSpPr>
      <dsp:spPr>
        <a:xfrm>
          <a:off x="1444271" y="1534724"/>
          <a:ext cx="853895" cy="854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C89CF11-BD03-429D-AA79-77D51D1BB6DD}">
      <dsp:nvSpPr>
        <dsp:cNvPr id="0" name=""/>
        <dsp:cNvSpPr/>
      </dsp:nvSpPr>
      <dsp:spPr>
        <a:xfrm>
          <a:off x="2016221" y="2200888"/>
          <a:ext cx="1222968" cy="5628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Barramento de serviços provido através de uma arquitetura RESTful;</a:t>
          </a:r>
          <a:endParaRPr lang="en-US" sz="800" kern="1200" dirty="0"/>
        </a:p>
      </dsp:txBody>
      <dsp:txXfrm>
        <a:off x="2016221" y="2200888"/>
        <a:ext cx="1222968" cy="562875"/>
      </dsp:txXfrm>
    </dsp:sp>
    <dsp:sp modelId="{A316BEF9-D306-4198-A53D-6ABE7262ADC3}">
      <dsp:nvSpPr>
        <dsp:cNvPr id="0" name=""/>
        <dsp:cNvSpPr/>
      </dsp:nvSpPr>
      <dsp:spPr>
        <a:xfrm>
          <a:off x="1166755" y="1534724"/>
          <a:ext cx="853895" cy="854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AB4CFA0-4F33-4B17-A671-B692ED2ACFAE}">
      <dsp:nvSpPr>
        <dsp:cNvPr id="0" name=""/>
        <dsp:cNvSpPr/>
      </dsp:nvSpPr>
      <dsp:spPr>
        <a:xfrm>
          <a:off x="461736" y="2272897"/>
          <a:ext cx="978421" cy="56287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Autenticação baseada em chave pública e privada;</a:t>
          </a:r>
          <a:endParaRPr lang="en-US" sz="800" kern="1200" dirty="0"/>
        </a:p>
      </dsp:txBody>
      <dsp:txXfrm>
        <a:off x="461736" y="2272897"/>
        <a:ext cx="978421" cy="562875"/>
      </dsp:txXfrm>
    </dsp:sp>
    <dsp:sp modelId="{51B963A9-311B-4478-B669-9EF8380E883E}">
      <dsp:nvSpPr>
        <dsp:cNvPr id="0" name=""/>
        <dsp:cNvSpPr/>
      </dsp:nvSpPr>
      <dsp:spPr>
        <a:xfrm>
          <a:off x="993485" y="1317428"/>
          <a:ext cx="853895" cy="854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0F2201-349A-4C4A-82B0-38C379C3F560}">
      <dsp:nvSpPr>
        <dsp:cNvPr id="0" name=""/>
        <dsp:cNvSpPr/>
      </dsp:nvSpPr>
      <dsp:spPr>
        <a:xfrm>
          <a:off x="72005" y="1489956"/>
          <a:ext cx="911682" cy="6152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 smtClean="0"/>
            <a:t>Abstração de camadas e arquitetura orientada a Test-driven development (TDD);</a:t>
          </a:r>
          <a:endParaRPr lang="en-US" sz="800" kern="1200" dirty="0"/>
        </a:p>
      </dsp:txBody>
      <dsp:txXfrm>
        <a:off x="72005" y="1489956"/>
        <a:ext cx="911682" cy="615236"/>
      </dsp:txXfrm>
    </dsp:sp>
    <dsp:sp modelId="{020EF165-0E42-42ED-BF00-0A5BE899AD6C}">
      <dsp:nvSpPr>
        <dsp:cNvPr id="0" name=""/>
        <dsp:cNvSpPr/>
      </dsp:nvSpPr>
      <dsp:spPr>
        <a:xfrm>
          <a:off x="1055037" y="1046462"/>
          <a:ext cx="853895" cy="854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AD359E3-E8AE-4928-9A0D-77DC9B4C54BE}">
      <dsp:nvSpPr>
        <dsp:cNvPr id="0" name=""/>
        <dsp:cNvSpPr/>
      </dsp:nvSpPr>
      <dsp:spPr>
        <a:xfrm>
          <a:off x="155065" y="756908"/>
          <a:ext cx="925053" cy="5759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smtClean="0"/>
            <a:t>Escalabilidade </a:t>
          </a:r>
          <a:r>
            <a:rPr lang="pt-BR" sz="800" kern="1200" dirty="0" smtClean="0"/>
            <a:t>através de Nginx.</a:t>
          </a:r>
          <a:endParaRPr lang="en-US" sz="800" kern="1200" dirty="0"/>
        </a:p>
      </dsp:txBody>
      <dsp:txXfrm>
        <a:off x="155065" y="756908"/>
        <a:ext cx="925053" cy="575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EAFBE-DEEC-4DDD-94D7-633C4A7B4219}" type="datetimeFigureOut">
              <a:rPr lang="pt-PT" smtClean="0"/>
              <a:t>26-10-2014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4F08E-68DE-4ACF-853D-13E7C646AC3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274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F08E-68DE-4ACF-853D-13E7C646AC3D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557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F08E-68DE-4ACF-853D-13E7C646AC3D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557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F08E-68DE-4ACF-853D-13E7C646AC3D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5575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4F08E-68DE-4ACF-853D-13E7C646AC3D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557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1862-4FD8-4CDF-B4F6-8C7EFE7CAF90}" type="datetime1">
              <a:rPr lang="pt-PT" smtClean="0"/>
              <a:t>26-10-2014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4397-6E46-4CF3-A7CB-90600ACC2B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723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463D-46B1-44AD-885C-6ABFF3CA38EC}" type="datetime1">
              <a:rPr lang="pt-PT" smtClean="0"/>
              <a:t>26-10-2014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4397-6E46-4CF3-A7CB-90600ACC2B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65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AB383-5AAC-4214-BAB7-7034C795323A}" type="datetime1">
              <a:rPr lang="pt-PT" smtClean="0"/>
              <a:t>26-10-2014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4397-6E46-4CF3-A7CB-90600ACC2B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518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6AC2-3D58-4E69-90A7-AD08DF74EB09}" type="datetime1">
              <a:rPr lang="pt-PT" smtClean="0"/>
              <a:t>26-10-2014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4397-6E46-4CF3-A7CB-90600ACC2B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387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559C-35F5-4C5F-B456-12F9B1A992A2}" type="datetime1">
              <a:rPr lang="pt-PT" smtClean="0"/>
              <a:t>26-10-2014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4397-6E46-4CF3-A7CB-90600ACC2B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129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EC79-4E15-4E47-BA39-368CE9131C15}" type="datetime1">
              <a:rPr lang="pt-PT" smtClean="0"/>
              <a:t>26-10-2014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4397-6E46-4CF3-A7CB-90600ACC2B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538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A259-BC7D-4035-BE77-83693750AA6C}" type="datetime1">
              <a:rPr lang="pt-PT" smtClean="0"/>
              <a:t>26-10-2014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4397-6E46-4CF3-A7CB-90600ACC2B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08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98EDE-31AD-41EB-AFA1-F210CB9A1A75}" type="datetime1">
              <a:rPr lang="pt-PT" smtClean="0"/>
              <a:t>26-10-2014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4397-6E46-4CF3-A7CB-90600ACC2B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666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53A4-63AC-4623-B09E-DF52C3052489}" type="datetime1">
              <a:rPr lang="pt-PT" smtClean="0"/>
              <a:t>26-10-2014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4397-6E46-4CF3-A7CB-90600ACC2B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276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BC38-F8DE-4FB0-BD4F-824C8FF9D108}" type="datetime1">
              <a:rPr lang="pt-PT" smtClean="0"/>
              <a:t>26-10-2014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4397-6E46-4CF3-A7CB-90600ACC2B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340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866C-552A-41ED-8DD8-9B30A5D66704}" type="datetime1">
              <a:rPr lang="pt-PT" smtClean="0"/>
              <a:t>26-10-2014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4397-6E46-4CF3-A7CB-90600ACC2B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309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AC4F-DD5A-4DFD-84DD-C00C87A95613}" type="datetime1">
              <a:rPr lang="pt-PT" smtClean="0"/>
              <a:t>26-10-2014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4397-6E46-4CF3-A7CB-90600ACC2BC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337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openxmlformats.org/officeDocument/2006/relationships/image" Target="../media/image27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microsoft.com/office/2007/relationships/diagramDrawing" Target="../diagrams/drawing1.xml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.png"/><Relationship Id="rId15" Type="http://schemas.openxmlformats.org/officeDocument/2006/relationships/image" Target="../media/image32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arredondado 8"/>
          <p:cNvSpPr/>
          <p:nvPr/>
        </p:nvSpPr>
        <p:spPr>
          <a:xfrm>
            <a:off x="3573016" y="8604448"/>
            <a:ext cx="3330135" cy="5395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3935"/>
            <a:ext cx="173831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25" y="23935"/>
            <a:ext cx="4835674" cy="8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2492895" y="107504"/>
            <a:ext cx="41357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solidFill>
                  <a:schemeClr val="bg1"/>
                </a:solidFill>
              </a:rPr>
              <a:t>Plataforma M2M “na nuvem”</a:t>
            </a:r>
            <a:endParaRPr lang="pt-PT" sz="2200" dirty="0">
              <a:solidFill>
                <a:schemeClr val="bg1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116631" y="936748"/>
            <a:ext cx="6583983" cy="760731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007914"/>
            <a:ext cx="2808311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404664" y="1106324"/>
            <a:ext cx="1793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O Mercado M2M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29393" y="1513255"/>
            <a:ext cx="2983583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Número total de conexões M2M crescerá de 62 milhões em 2010 para 2.1 bilhões em 2020, uma taxa anual de crescimento de 36%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Acessos M2M serão 19% do total de conexões celulares em 2020, com operadoras celular alcançando €40 bilhões de Euros de um mercado de €714 bilhões</a:t>
            </a:r>
            <a:endParaRPr lang="pt-PT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45573" y="3151484"/>
            <a:ext cx="3127599" cy="412404"/>
            <a:chOff x="0" y="0"/>
            <a:chExt cx="8060432" cy="623610"/>
          </a:xfrm>
          <a:scene3d>
            <a:camera prst="orthographicFront"/>
            <a:lightRig rig="flat" dir="t"/>
          </a:scene3d>
        </p:grpSpPr>
        <p:sp>
          <p:nvSpPr>
            <p:cNvPr id="18" name="Rectângulo arredondado 17"/>
            <p:cNvSpPr/>
            <p:nvPr/>
          </p:nvSpPr>
          <p:spPr>
            <a:xfrm>
              <a:off x="0" y="0"/>
              <a:ext cx="8060432" cy="62361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ângulo 18"/>
            <p:cNvSpPr/>
            <p:nvPr/>
          </p:nvSpPr>
          <p:spPr>
            <a:xfrm>
              <a:off x="2544302" y="30442"/>
              <a:ext cx="2948471" cy="5627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1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Aplicações</a:t>
              </a:r>
              <a:endParaRPr lang="en-US" sz="110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157385" y="6967908"/>
            <a:ext cx="3127599" cy="412404"/>
            <a:chOff x="0" y="0"/>
            <a:chExt cx="8060432" cy="623610"/>
          </a:xfrm>
          <a:scene3d>
            <a:camera prst="orthographicFront"/>
            <a:lightRig rig="flat" dir="t"/>
          </a:scene3d>
        </p:grpSpPr>
        <p:sp>
          <p:nvSpPr>
            <p:cNvPr id="54" name="Rectângulo arredondado 53"/>
            <p:cNvSpPr/>
            <p:nvPr/>
          </p:nvSpPr>
          <p:spPr>
            <a:xfrm>
              <a:off x="0" y="0"/>
              <a:ext cx="8060432" cy="62361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ângulo 54"/>
            <p:cNvSpPr/>
            <p:nvPr/>
          </p:nvSpPr>
          <p:spPr>
            <a:xfrm>
              <a:off x="30442" y="30442"/>
              <a:ext cx="7999548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1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Fraude</a:t>
              </a:r>
              <a:endParaRPr lang="en-US" sz="110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6" name="CaixaDeTexto 55"/>
          <p:cNvSpPr txBox="1"/>
          <p:nvPr/>
        </p:nvSpPr>
        <p:spPr>
          <a:xfrm>
            <a:off x="116632" y="7504336"/>
            <a:ext cx="3168352" cy="88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Crescimento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fraude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devido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aos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serviços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M2M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Empresas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M2M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abandonam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Milhões de reais em receita perdida pelas operadoras</a:t>
            </a: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4397-6E46-4CF3-A7CB-90600ACC2BC6}" type="slidenum">
              <a:rPr lang="pt-PT" smtClean="0"/>
              <a:t>1</a:t>
            </a:fld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>
            <a:off x="3634997" y="8684638"/>
            <a:ext cx="26023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LeadingQuest – USA &amp; </a:t>
            </a:r>
            <a:r>
              <a:rPr lang="pt-PT" sz="1600" b="1" dirty="0" err="1">
                <a:solidFill>
                  <a:schemeClr val="bg1"/>
                </a:solidFill>
              </a:rPr>
              <a:t>Brazil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68960" y="467544"/>
            <a:ext cx="38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Gestão e Controle de Tráfego de Dados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229393" y="3710369"/>
            <a:ext cx="2983583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Rastreamento veicular – GPS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de Logística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Transporte Público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Empresas de Segurança e proteção Patrimonial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Companhias de </a:t>
            </a:r>
            <a:r>
              <a:rPr lang="pt-PT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Eletricidade</a:t>
            </a: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Água, Gás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Sistemas de Pagamento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Automação de Força de Vendas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Medicina Domiciliar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Caixas Automáticos</a:t>
            </a:r>
            <a:endParaRPr lang="pt-PT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3" name="Grupo 82"/>
          <p:cNvGrpSpPr/>
          <p:nvPr/>
        </p:nvGrpSpPr>
        <p:grpSpPr>
          <a:xfrm>
            <a:off x="424411" y="5220072"/>
            <a:ext cx="2284509" cy="987343"/>
            <a:chOff x="4791594" y="4035229"/>
            <a:chExt cx="2934471" cy="1914051"/>
          </a:xfrm>
        </p:grpSpPr>
        <p:sp>
          <p:nvSpPr>
            <p:cNvPr id="84" name="Oval 83"/>
            <p:cNvSpPr/>
            <p:nvPr/>
          </p:nvSpPr>
          <p:spPr>
            <a:xfrm>
              <a:off x="4791594" y="4800303"/>
              <a:ext cx="663958" cy="75464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127000" dist="38100" dir="5400000" sx="110000" sy="11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  <a:sp3d extrusionH="254000" prstMaterial="dkEdge">
              <a:bevelT w="114300" prst="artDeco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5557448" y="4720188"/>
              <a:ext cx="663958" cy="75464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139700" dist="38100" dir="5400000" sx="110000" sy="11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  <a:sp3d extrusionH="254000" prstMaterial="dkEdge">
              <a:bevelT w="114300" prst="artDeco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302436" y="4574571"/>
              <a:ext cx="663958" cy="75464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152400" dist="38100" dir="5400000" sx="110000" sy="11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  <a:sp3d extrusionH="254000" prstMaterial="dkEdge">
              <a:bevelT w="114300" prst="artDeco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7041100" y="4428955"/>
              <a:ext cx="663958" cy="75464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139700" dist="38100" dir="5400000" sx="110000" sy="110000" algn="t" rotWithShape="0">
                <a:prstClr val="black">
                  <a:alpha val="40000"/>
                </a:prstClr>
              </a:outerShdw>
            </a:effectLst>
            <a:scene3d>
              <a:camera prst="isometricOffAxis1Top"/>
              <a:lightRig rig="threePt" dir="t"/>
            </a:scene3d>
            <a:sp3d extrusionH="254000" prstMaterial="dkEdge">
              <a:bevelT w="114300" prst="artDeco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557448" y="4556135"/>
              <a:ext cx="663958" cy="75464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1Top"/>
              <a:lightRig rig="threePt" dir="t"/>
            </a:scene3d>
            <a:sp3d extrusionH="254000" prstMaterial="dkEdge">
              <a:bevelT w="114300" prst="artDeco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302436" y="4443329"/>
              <a:ext cx="663958" cy="75464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1Top"/>
              <a:lightRig rig="threePt" dir="t"/>
            </a:scene3d>
            <a:sp3d extrusionH="254000" prstMaterial="dkEdge">
              <a:bevelT w="114300" prst="artDeco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7043686" y="4297713"/>
              <a:ext cx="663958" cy="75464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1Top"/>
              <a:lightRig rig="threePt" dir="t"/>
            </a:scene3d>
            <a:sp3d extrusionH="254000" prstMaterial="dkEdge">
              <a:bevelT w="114300" prst="artDeco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062107" y="4166471"/>
              <a:ext cx="663958" cy="75464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1Top"/>
              <a:lightRig rig="threePt" dir="t"/>
            </a:scene3d>
            <a:sp3d extrusionH="254000" prstMaterial="dkEdge">
              <a:bevelT w="114300" prst="artDeco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290705" y="4303816"/>
              <a:ext cx="663958" cy="75464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1Top"/>
              <a:lightRig rig="threePt" dir="t"/>
            </a:scene3d>
            <a:sp3d extrusionH="254000" prstMaterial="dkEdge">
              <a:bevelT w="114300" prst="artDeco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7054027" y="4035229"/>
              <a:ext cx="663958" cy="75464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scene3d>
              <a:camera prst="isometricOffAxis1Top"/>
              <a:lightRig rig="threePt" dir="t"/>
            </a:scene3d>
            <a:sp3d extrusionH="254000" prstMaterial="dkEdge">
              <a:bevelT w="114300" prst="artDeco"/>
              <a:extrusionClr>
                <a:schemeClr val="bg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" name="Right Arrow 21"/>
            <p:cNvSpPr/>
            <p:nvPr/>
          </p:nvSpPr>
          <p:spPr>
            <a:xfrm>
              <a:off x="5103232" y="5271956"/>
              <a:ext cx="2274373" cy="677324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9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6336506"/>
            <a:ext cx="2808311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Rectângulo 95"/>
          <p:cNvSpPr/>
          <p:nvPr/>
        </p:nvSpPr>
        <p:spPr>
          <a:xfrm>
            <a:off x="404664" y="6421715"/>
            <a:ext cx="1856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O Problema M2M</a:t>
            </a:r>
            <a:endParaRPr lang="pt-PT" dirty="0">
              <a:solidFill>
                <a:schemeClr val="bg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149079" y="3203848"/>
            <a:ext cx="2396783" cy="2031846"/>
            <a:chOff x="3862727" y="1192134"/>
            <a:chExt cx="2683136" cy="2371754"/>
          </a:xfrm>
        </p:grpSpPr>
        <p:grpSp>
          <p:nvGrpSpPr>
            <p:cNvPr id="97" name="Group 3"/>
            <p:cNvGrpSpPr>
              <a:grpSpLocks noChangeAspect="1"/>
            </p:cNvGrpSpPr>
            <p:nvPr/>
          </p:nvGrpSpPr>
          <p:grpSpPr>
            <a:xfrm>
              <a:off x="3862727" y="1192134"/>
              <a:ext cx="1745053" cy="2299746"/>
              <a:chOff x="2644239" y="152400"/>
              <a:chExt cx="3985161" cy="6391072"/>
            </a:xfrm>
            <a:effectLst>
              <a:outerShdw blurRad="254000" dist="38100" dir="5400000" sx="105000" sy="105000" algn="t" rotWithShape="0">
                <a:prstClr val="black">
                  <a:alpha val="40000"/>
                </a:prstClr>
              </a:outerShdw>
            </a:effectLst>
            <a:scene3d>
              <a:camera prst="perspectiveRelaxed"/>
              <a:lightRig rig="threePt" dir="t"/>
            </a:scene3d>
          </p:grpSpPr>
          <p:sp>
            <p:nvSpPr>
              <p:cNvPr id="98" name="Rounded Rectangle 4"/>
              <p:cNvSpPr/>
              <p:nvPr/>
            </p:nvSpPr>
            <p:spPr>
              <a:xfrm>
                <a:off x="3678677" y="152400"/>
                <a:ext cx="927370" cy="963038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p3d extrusionH="254000" prstMaterial="softEdge">
                <a:bevelT w="114300" prst="hardEdge"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P</a:t>
                </a:r>
              </a:p>
            </p:txBody>
          </p:sp>
          <p:sp>
            <p:nvSpPr>
              <p:cNvPr id="99" name="Rounded Rectangle 5"/>
              <p:cNvSpPr/>
              <p:nvPr/>
            </p:nvSpPr>
            <p:spPr>
              <a:xfrm>
                <a:off x="3678677" y="1238007"/>
                <a:ext cx="927370" cy="963038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p3d extrusionH="254000" prstMaterial="softEdge">
                <a:bevelT w="114300" prst="hardEdge"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3678677" y="2323614"/>
                <a:ext cx="927370" cy="963038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p3d extrusionH="254000" prstMaterial="softEdge">
                <a:bevelT w="114300" prst="hardEdge"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101" name="Rounded Rectangle 8"/>
              <p:cNvSpPr/>
              <p:nvPr/>
            </p:nvSpPr>
            <p:spPr>
              <a:xfrm>
                <a:off x="3678677" y="3409220"/>
                <a:ext cx="927370" cy="963038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p3d extrusionH="254000" prstMaterial="softEdge">
                <a:bevelT w="114300" prst="hardEdge"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102" name="Rounded Rectangle 9"/>
              <p:cNvSpPr/>
              <p:nvPr/>
            </p:nvSpPr>
            <p:spPr>
              <a:xfrm>
                <a:off x="3678677" y="4494827"/>
                <a:ext cx="927370" cy="963038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p3d extrusionH="254000" prstMaterial="softEdge">
                <a:bevelT w="114300" prst="hardEdge"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I</a:t>
                </a:r>
              </a:p>
            </p:txBody>
          </p:sp>
          <p:sp>
            <p:nvSpPr>
              <p:cNvPr id="103" name="Rounded Rectangle 10"/>
              <p:cNvSpPr/>
              <p:nvPr/>
            </p:nvSpPr>
            <p:spPr>
              <a:xfrm>
                <a:off x="3678677" y="5580434"/>
                <a:ext cx="927370" cy="963038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sp3d extrusionH="254000" prstMaterial="softEdge">
                <a:bevelT w="114300" prst="hardEdge"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04" name="Rounded Rectangle 11"/>
              <p:cNvSpPr/>
              <p:nvPr/>
            </p:nvSpPr>
            <p:spPr>
              <a:xfrm>
                <a:off x="2667000" y="2341123"/>
                <a:ext cx="927370" cy="96303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  <a:sp3d extrusionH="254000" prstMaterial="softEdge">
                <a:bevelT w="114300" prst="hardEdge"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L</a:t>
                </a:r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4690353" y="2341123"/>
                <a:ext cx="927370" cy="96303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  <a:sp3d extrusionH="254000" prstMaterial="softEdge">
                <a:bevelT w="114300" prst="hardEdge"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S</a:t>
                </a:r>
              </a:p>
            </p:txBody>
          </p:sp>
          <p:sp>
            <p:nvSpPr>
              <p:cNvPr id="106" name="Rounded Rectangle 13"/>
              <p:cNvSpPr/>
              <p:nvPr/>
            </p:nvSpPr>
            <p:spPr>
              <a:xfrm>
                <a:off x="5702030" y="2341123"/>
                <a:ext cx="927370" cy="963038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  <a:sp3d extrusionH="254000" prstMaterial="softEdge">
                <a:bevelT w="114300" prst="hardEdge"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S</a:t>
                </a:r>
              </a:p>
            </p:txBody>
          </p:sp>
          <p:sp>
            <p:nvSpPr>
              <p:cNvPr id="107" name="Rounded Rectangle 14"/>
              <p:cNvSpPr/>
              <p:nvPr/>
            </p:nvSpPr>
            <p:spPr>
              <a:xfrm>
                <a:off x="2644239" y="4533118"/>
                <a:ext cx="927370" cy="96303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p3d extrusionH="254000" prstMaterial="softEdge">
                <a:bevelT w="114300" prst="hardEdge"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R</a:t>
                </a:r>
              </a:p>
            </p:txBody>
          </p:sp>
          <p:sp>
            <p:nvSpPr>
              <p:cNvPr id="108" name="Rounded Rectangle 15"/>
              <p:cNvSpPr/>
              <p:nvPr/>
            </p:nvSpPr>
            <p:spPr>
              <a:xfrm>
                <a:off x="4667592" y="4533118"/>
                <a:ext cx="927370" cy="96303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p3d extrusionH="254000" prstMaterial="softEdge">
                <a:bevelT w="114300" prst="hardEdge"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S</a:t>
                </a:r>
              </a:p>
            </p:txBody>
          </p:sp>
          <p:sp>
            <p:nvSpPr>
              <p:cNvPr id="109" name="Rounded Rectangle 16"/>
              <p:cNvSpPr/>
              <p:nvPr/>
            </p:nvSpPr>
            <p:spPr>
              <a:xfrm>
                <a:off x="5679269" y="4533118"/>
                <a:ext cx="927370" cy="96303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p3d extrusionH="254000" prstMaterial="softEdge">
                <a:bevelT w="114300" prst="hardEdge"/>
                <a:extrusionClr>
                  <a:schemeClr val="bg2">
                    <a:lumMod val="5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schemeClr val="tx1"/>
                    </a:solidFill>
                  </a:rPr>
                  <a:t>K</a:t>
                </a:r>
              </a:p>
            </p:txBody>
          </p:sp>
        </p:grpSp>
        <p:pic>
          <p:nvPicPr>
            <p:cNvPr id="110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8761" y="1739194"/>
              <a:ext cx="617102" cy="182469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11" name="Grupo 110"/>
          <p:cNvGrpSpPr/>
          <p:nvPr/>
        </p:nvGrpSpPr>
        <p:grpSpPr>
          <a:xfrm>
            <a:off x="3573016" y="1043608"/>
            <a:ext cx="3127599" cy="412404"/>
            <a:chOff x="0" y="0"/>
            <a:chExt cx="8060432" cy="623610"/>
          </a:xfrm>
          <a:scene3d>
            <a:camera prst="orthographicFront"/>
            <a:lightRig rig="flat" dir="t"/>
          </a:scene3d>
        </p:grpSpPr>
        <p:sp>
          <p:nvSpPr>
            <p:cNvPr id="112" name="Rectângulo arredondado 111"/>
            <p:cNvSpPr/>
            <p:nvPr/>
          </p:nvSpPr>
          <p:spPr>
            <a:xfrm>
              <a:off x="0" y="0"/>
              <a:ext cx="8060432" cy="62361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" name="Rectângulo 112"/>
            <p:cNvSpPr/>
            <p:nvPr/>
          </p:nvSpPr>
          <p:spPr>
            <a:xfrm>
              <a:off x="30442" y="30442"/>
              <a:ext cx="7999548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1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Disponibilidade de </a:t>
              </a:r>
              <a:r>
                <a:rPr lang="pt-PT" sz="1100" b="1" kern="12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Ips</a:t>
              </a:r>
              <a:r>
                <a:rPr lang="pt-PT" sz="11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públicos</a:t>
              </a:r>
              <a:endParaRPr lang="en-US" sz="110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4" name="CaixaDeTexto 113"/>
          <p:cNvSpPr txBox="1"/>
          <p:nvPr/>
        </p:nvSpPr>
        <p:spPr>
          <a:xfrm>
            <a:off x="3573016" y="1489389"/>
            <a:ext cx="3168352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públicos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um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limitado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Tráfego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indesejado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hackers, robots de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busca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ataques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diversos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Internet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5" name="Grupo 114"/>
          <p:cNvGrpSpPr/>
          <p:nvPr/>
        </p:nvGrpSpPr>
        <p:grpSpPr>
          <a:xfrm>
            <a:off x="3573016" y="2287388"/>
            <a:ext cx="3127599" cy="412404"/>
            <a:chOff x="0" y="0"/>
            <a:chExt cx="8060432" cy="623610"/>
          </a:xfrm>
          <a:scene3d>
            <a:camera prst="orthographicFront"/>
            <a:lightRig rig="flat" dir="t"/>
          </a:scene3d>
        </p:grpSpPr>
        <p:sp>
          <p:nvSpPr>
            <p:cNvPr id="116" name="Rectângulo arredondado 115"/>
            <p:cNvSpPr/>
            <p:nvPr/>
          </p:nvSpPr>
          <p:spPr>
            <a:xfrm>
              <a:off x="0" y="0"/>
              <a:ext cx="8060432" cy="62361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Rectângulo 116"/>
            <p:cNvSpPr/>
            <p:nvPr/>
          </p:nvSpPr>
          <p:spPr>
            <a:xfrm>
              <a:off x="30442" y="30442"/>
              <a:ext cx="7999548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1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Ausência de gestão de ativos</a:t>
              </a:r>
              <a:endParaRPr lang="en-US" sz="110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8" name="CaixaDeTexto 117"/>
          <p:cNvSpPr txBox="1"/>
          <p:nvPr/>
        </p:nvSpPr>
        <p:spPr>
          <a:xfrm>
            <a:off x="3573016" y="2771800"/>
            <a:ext cx="3168352" cy="884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Banda é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caro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Clientes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reconhecem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altos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custos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dados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telefônica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Perda de receita devido à ausência de Gestão de Ativos e Chips</a:t>
            </a:r>
          </a:p>
        </p:txBody>
      </p:sp>
      <p:pic>
        <p:nvPicPr>
          <p:cNvPr id="11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24" y="8600300"/>
            <a:ext cx="1039559" cy="50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" descr="http://www.parlacom.net/images/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54" y="8604448"/>
            <a:ext cx="995310" cy="4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Datelo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22" y="8676456"/>
            <a:ext cx="1064270" cy="38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61049" y="5292080"/>
            <a:ext cx="2808311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Rectângulo 62"/>
          <p:cNvSpPr/>
          <p:nvPr/>
        </p:nvSpPr>
        <p:spPr>
          <a:xfrm>
            <a:off x="4355768" y="5364088"/>
            <a:ext cx="166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A Solução M2M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3861048" y="5796136"/>
            <a:ext cx="2936623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APN Privada e Plataforma M2M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Intranet Corporativa M2M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 fixos e privados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Gestor de ativos para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equipamentos e SIM cards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Controle de banda e dados Internet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Controle de acesso via firewall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CDR (call detail record) para relatórios gerenciais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Segurança e garantia de Receita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Prevenção e detecção de fraudes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3717032" y="768111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Plataforma M2M na “Nuvem” da LeadingQuest</a:t>
            </a:r>
          </a:p>
          <a:p>
            <a:pPr algn="ctr"/>
            <a:r>
              <a:rPr lang="pt-PT" b="1" dirty="0" smtClean="0"/>
              <a:t>100% Gestão na Web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9387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ângulo arredondado 63"/>
          <p:cNvSpPr/>
          <p:nvPr/>
        </p:nvSpPr>
        <p:spPr>
          <a:xfrm>
            <a:off x="3573016" y="8604448"/>
            <a:ext cx="3330135" cy="5395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3935"/>
            <a:ext cx="173831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25" y="23935"/>
            <a:ext cx="4835674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116632" y="899592"/>
            <a:ext cx="6624736" cy="758188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971600"/>
            <a:ext cx="6263016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611351" y="1043608"/>
            <a:ext cx="2974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Plataforma M2M na “Nuvem”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4397-6E46-4CF3-A7CB-90600ACC2BC6}" type="slidenum">
              <a:rPr lang="pt-PT" smtClean="0"/>
              <a:t>2</a:t>
            </a:fld>
            <a:endParaRPr lang="pt-PT"/>
          </a:p>
        </p:txBody>
      </p:sp>
      <p:sp>
        <p:nvSpPr>
          <p:cNvPr id="54" name="Rectângulo 53"/>
          <p:cNvSpPr/>
          <p:nvPr/>
        </p:nvSpPr>
        <p:spPr>
          <a:xfrm>
            <a:off x="2492895" y="107504"/>
            <a:ext cx="41357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solidFill>
                  <a:schemeClr val="bg1"/>
                </a:solidFill>
              </a:rPr>
              <a:t>Plataforma M2M “na nuvem”</a:t>
            </a:r>
            <a:endParaRPr lang="pt-PT" sz="2200" dirty="0">
              <a:solidFill>
                <a:schemeClr val="bg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3068960" y="467544"/>
            <a:ext cx="38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Gestão e Controle de Tráfego de Dados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65" name="Rectângulo 64"/>
          <p:cNvSpPr/>
          <p:nvPr/>
        </p:nvSpPr>
        <p:spPr>
          <a:xfrm>
            <a:off x="3634997" y="8676456"/>
            <a:ext cx="26023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LeadingQuest – USA &amp; </a:t>
            </a:r>
            <a:r>
              <a:rPr lang="pt-PT" sz="1600" b="1" dirty="0" err="1">
                <a:solidFill>
                  <a:schemeClr val="bg1"/>
                </a:solidFill>
              </a:rPr>
              <a:t>Brazil</a:t>
            </a:r>
            <a:endParaRPr lang="pt-PT" sz="1600" dirty="0">
              <a:solidFill>
                <a:schemeClr val="bg1"/>
              </a:solidFill>
            </a:endParaRPr>
          </a:p>
        </p:txBody>
      </p:sp>
      <p:pic>
        <p:nvPicPr>
          <p:cNvPr id="7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24" y="8600300"/>
            <a:ext cx="1039559" cy="50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2" descr="http://www.parlacom.net/images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54" y="8604448"/>
            <a:ext cx="995310" cy="4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atelo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22" y="8676456"/>
            <a:ext cx="1064270" cy="38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2"/>
          <p:cNvGrpSpPr>
            <a:grpSpLocks noChangeAspect="1"/>
          </p:cNvGrpSpPr>
          <p:nvPr/>
        </p:nvGrpSpPr>
        <p:grpSpPr bwMode="auto">
          <a:xfrm>
            <a:off x="684441" y="1403648"/>
            <a:ext cx="5120823" cy="3809068"/>
            <a:chOff x="23358" y="581797"/>
            <a:chExt cx="9120642" cy="7088113"/>
          </a:xfrm>
        </p:grpSpPr>
        <p:pic>
          <p:nvPicPr>
            <p:cNvPr id="56" name="Picture 10" descr="like, ok, rate, thumbs up, vote icon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38600" y="22098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2790292" y="581797"/>
              <a:ext cx="3113240" cy="120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>
                <a:lnSpc>
                  <a:spcPct val="130000"/>
                </a:lnSpc>
                <a:buFont typeface="Arial" charset="0"/>
                <a:buChar char="•"/>
              </a:pPr>
              <a:r>
                <a:rPr lang="en-US" sz="900" b="1" dirty="0">
                  <a:latin typeface="Calibri" pitchFamily="34" charset="0"/>
                </a:rPr>
                <a:t>Open network</a:t>
              </a:r>
            </a:p>
            <a:p>
              <a:pPr marL="169863" indent="-169863">
                <a:lnSpc>
                  <a:spcPct val="130000"/>
                </a:lnSpc>
                <a:buFont typeface="Arial" charset="0"/>
                <a:buChar char="•"/>
              </a:pPr>
              <a:r>
                <a:rPr lang="en-US" sz="900" b="1" dirty="0">
                  <a:latin typeface="Calibri" pitchFamily="34" charset="0"/>
                </a:rPr>
                <a:t>Uncontrolled traffic and bandwidth </a:t>
              </a:r>
            </a:p>
            <a:p>
              <a:pPr marL="169863" indent="-169863">
                <a:lnSpc>
                  <a:spcPct val="130000"/>
                </a:lnSpc>
                <a:buFont typeface="Arial" charset="0"/>
                <a:buChar char="•"/>
              </a:pPr>
              <a:r>
                <a:rPr lang="en-US" sz="900" b="1" dirty="0">
                  <a:latin typeface="Calibri" pitchFamily="34" charset="0"/>
                </a:rPr>
                <a:t>No security</a:t>
              </a:r>
            </a:p>
            <a:p>
              <a:pPr marL="169863" indent="-169863">
                <a:lnSpc>
                  <a:spcPct val="130000"/>
                </a:lnSpc>
                <a:buFont typeface="Arial" charset="0"/>
                <a:buChar char="•"/>
              </a:pPr>
              <a:r>
                <a:rPr lang="en-US" sz="900" b="1" dirty="0">
                  <a:latin typeface="Calibri" pitchFamily="34" charset="0"/>
                </a:rPr>
                <a:t>Dynamic public IPs</a:t>
              </a:r>
            </a:p>
          </p:txBody>
        </p:sp>
        <p:pic>
          <p:nvPicPr>
            <p:cNvPr id="59" name="Picture 7" descr="C:\Users\Ramesh\Downloads\shutterstock_103775648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204734" y="782938"/>
              <a:ext cx="2011680" cy="2011680"/>
            </a:xfrm>
            <a:prstGeom prst="rect">
              <a:avLst/>
            </a:prstGeom>
            <a:noFill/>
          </p:spPr>
        </p:pic>
        <p:sp>
          <p:nvSpPr>
            <p:cNvPr id="60" name="TextBox 7"/>
            <p:cNvSpPr txBox="1"/>
            <p:nvPr/>
          </p:nvSpPr>
          <p:spPr>
            <a:xfrm>
              <a:off x="5263082" y="983786"/>
              <a:ext cx="1953331" cy="1328848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Internet Open Access</a:t>
              </a:r>
            </a:p>
          </p:txBody>
        </p:sp>
        <p:pic>
          <p:nvPicPr>
            <p:cNvPr id="63" name="Picture 7" descr="C:\Users\Ramesh\Downloads\shutterstock_103775648.jpg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32320" y="685800"/>
              <a:ext cx="2011680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2" descr="cloud computing, data center, datacenter, hosting, server, servers icon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230617" y="3858830"/>
              <a:ext cx="914399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19" descr="I:\Ramesh\Sify\Learning Design Certification Program\Images\Deposit Photos\Depositphotos_2009309_XS.jpg"/>
            <p:cNvPicPr>
              <a:picLocks noChangeAspect="1" noChangeArrowheads="1"/>
            </p:cNvPicPr>
            <p:nvPr/>
          </p:nvPicPr>
          <p:blipFill>
            <a:blip r:embed="rId12"/>
            <a:srcRect b="39394"/>
            <a:stretch>
              <a:fillRect/>
            </a:stretch>
          </p:blipFill>
          <p:spPr bwMode="auto">
            <a:xfrm>
              <a:off x="6961924" y="3516325"/>
              <a:ext cx="2029676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5" name="Group 43"/>
            <p:cNvGrpSpPr>
              <a:grpSpLocks/>
            </p:cNvGrpSpPr>
            <p:nvPr/>
          </p:nvGrpSpPr>
          <p:grpSpPr bwMode="auto">
            <a:xfrm>
              <a:off x="3101951" y="3048000"/>
              <a:ext cx="1317649" cy="2236757"/>
              <a:chOff x="2895603" y="2865120"/>
              <a:chExt cx="1317649" cy="2236757"/>
            </a:xfrm>
          </p:grpSpPr>
          <p:pic>
            <p:nvPicPr>
              <p:cNvPr id="131" name="Picture 6" descr="E:\Sumi\Sumi Elance Projects\Clovis\Images\Depositphotos_7763387_XS.jpg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895603" y="2865120"/>
                <a:ext cx="1317649" cy="1554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2" name="TextBox 34"/>
              <p:cNvSpPr txBox="1">
                <a:spLocks noChangeArrowheads="1"/>
              </p:cNvSpPr>
              <p:nvPr/>
            </p:nvSpPr>
            <p:spPr bwMode="auto">
              <a:xfrm>
                <a:off x="3019424" y="4414604"/>
                <a:ext cx="1143001" cy="687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900" b="1" dirty="0">
                    <a:latin typeface="Calibri" pitchFamily="34" charset="0"/>
                  </a:rPr>
                  <a:t>Mobile Carrier</a:t>
                </a:r>
              </a:p>
            </p:txBody>
          </p:sp>
        </p:grpSp>
        <p:sp>
          <p:nvSpPr>
            <p:cNvPr id="86" name="Rectangle 12"/>
            <p:cNvSpPr/>
            <p:nvPr/>
          </p:nvSpPr>
          <p:spPr>
            <a:xfrm>
              <a:off x="4320666" y="5023912"/>
              <a:ext cx="2895745" cy="26459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dirty="0">
                  <a:latin typeface="+mn-lt"/>
                </a:rPr>
                <a:t>LeadingQuest M2M Cloud-based Platform</a:t>
              </a:r>
            </a:p>
            <a:p>
              <a:pPr marL="225425" indent="-225425"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900" dirty="0">
                  <a:latin typeface="+mn-lt"/>
                </a:rPr>
                <a:t>Access Control</a:t>
              </a:r>
            </a:p>
            <a:p>
              <a:pPr marL="225425" indent="-225425"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900" dirty="0">
                  <a:latin typeface="+mn-lt"/>
                </a:rPr>
                <a:t>Bandwidth Management</a:t>
              </a:r>
            </a:p>
            <a:p>
              <a:pPr marL="225425" indent="-225425"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900" dirty="0">
                  <a:latin typeface="+mn-lt"/>
                </a:rPr>
                <a:t>Fixed, private IP</a:t>
              </a:r>
            </a:p>
            <a:p>
              <a:pPr marL="225425" indent="-225425"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900" dirty="0">
                  <a:latin typeface="+mn-lt"/>
                </a:rPr>
                <a:t>Corporate Intranet</a:t>
              </a:r>
            </a:p>
            <a:p>
              <a:pPr marL="225425" indent="-225425"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900" dirty="0">
                  <a:latin typeface="+mn-lt"/>
                </a:rPr>
                <a:t>Encrypted traffic</a:t>
              </a:r>
            </a:p>
            <a:p>
              <a:pPr marL="225425" indent="-225425" algn="l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sz="900" dirty="0">
                  <a:latin typeface="+mn-lt"/>
                </a:rPr>
                <a:t>Firewall</a:t>
              </a:r>
            </a:p>
          </p:txBody>
        </p:sp>
        <p:cxnSp>
          <p:nvCxnSpPr>
            <p:cNvPr id="87" name="Straight Arrow Connector 13"/>
            <p:cNvCxnSpPr/>
            <p:nvPr/>
          </p:nvCxnSpPr>
          <p:spPr>
            <a:xfrm flipV="1">
              <a:off x="4100261" y="4114385"/>
              <a:ext cx="1004937" cy="0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48"/>
            <p:cNvSpPr txBox="1">
              <a:spLocks noChangeArrowheads="1"/>
            </p:cNvSpPr>
            <p:nvPr/>
          </p:nvSpPr>
          <p:spPr bwMode="auto">
            <a:xfrm>
              <a:off x="7270043" y="4571837"/>
              <a:ext cx="1447799" cy="687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900" b="1" dirty="0">
                  <a:latin typeface="Calibri" pitchFamily="34" charset="0"/>
                </a:rPr>
                <a:t>Corporate Servers</a:t>
              </a:r>
            </a:p>
          </p:txBody>
        </p:sp>
        <p:cxnSp>
          <p:nvCxnSpPr>
            <p:cNvPr id="89" name="Straight Arrow Connector 15"/>
            <p:cNvCxnSpPr/>
            <p:nvPr/>
          </p:nvCxnSpPr>
          <p:spPr>
            <a:xfrm flipV="1">
              <a:off x="6084735" y="4114385"/>
              <a:ext cx="838242" cy="0"/>
            </a:xfrm>
            <a:prstGeom prst="straightConnector1">
              <a:avLst/>
            </a:prstGeom>
            <a:ln w="28575">
              <a:solidFill>
                <a:schemeClr val="tx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50"/>
            <p:cNvSpPr>
              <a:spLocks noChangeArrowheads="1"/>
            </p:cNvSpPr>
            <p:nvPr/>
          </p:nvSpPr>
          <p:spPr bwMode="auto">
            <a:xfrm>
              <a:off x="7179858" y="1047591"/>
              <a:ext cx="1806918" cy="1328848"/>
            </a:xfrm>
            <a:prstGeom prst="ellipse">
              <a:avLst/>
            </a:prstGeom>
            <a:solidFill>
              <a:schemeClr val="bg1">
                <a:alpha val="58823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latin typeface="Calibri" pitchFamily="34" charset="0"/>
                </a:rPr>
                <a:t>Internet Controlled Access</a:t>
              </a:r>
            </a:p>
          </p:txBody>
        </p:sp>
        <p:cxnSp>
          <p:nvCxnSpPr>
            <p:cNvPr id="91" name="Shape 55"/>
            <p:cNvCxnSpPr/>
            <p:nvPr/>
          </p:nvCxnSpPr>
          <p:spPr>
            <a:xfrm flipV="1">
              <a:off x="3747818" y="2697480"/>
              <a:ext cx="1895569" cy="451821"/>
            </a:xfrm>
            <a:prstGeom prst="bentConnector3">
              <a:avLst>
                <a:gd name="adj1" fmla="val -325"/>
              </a:avLst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TextBox 57"/>
            <p:cNvSpPr txBox="1">
              <a:spLocks noChangeArrowheads="1"/>
            </p:cNvSpPr>
            <p:nvPr/>
          </p:nvSpPr>
          <p:spPr bwMode="auto">
            <a:xfrm>
              <a:off x="3761730" y="3254697"/>
              <a:ext cx="1896887" cy="94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latin typeface="Calibri" pitchFamily="34" charset="0"/>
                </a:rPr>
                <a:t>Private APN</a:t>
              </a:r>
            </a:p>
            <a:p>
              <a:pPr algn="ctr"/>
              <a:r>
                <a:rPr lang="en-US" sz="900" dirty="0">
                  <a:latin typeface="Calibri" pitchFamily="34" charset="0"/>
                </a:rPr>
                <a:t>VPN: L2TP; GRE; IPSEC</a:t>
              </a:r>
            </a:p>
          </p:txBody>
        </p:sp>
        <p:sp>
          <p:nvSpPr>
            <p:cNvPr id="93" name="TextBox 59"/>
            <p:cNvSpPr txBox="1">
              <a:spLocks noChangeArrowheads="1"/>
            </p:cNvSpPr>
            <p:nvPr/>
          </p:nvSpPr>
          <p:spPr bwMode="auto">
            <a:xfrm>
              <a:off x="6019733" y="3672701"/>
              <a:ext cx="1079320" cy="429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latin typeface="Calibri" pitchFamily="34" charset="0"/>
                </a:rPr>
                <a:t>Intranet</a:t>
              </a:r>
            </a:p>
          </p:txBody>
        </p:sp>
        <p:cxnSp>
          <p:nvCxnSpPr>
            <p:cNvPr id="94" name="Elbow Connector 20"/>
            <p:cNvCxnSpPr/>
            <p:nvPr/>
          </p:nvCxnSpPr>
          <p:spPr>
            <a:xfrm rot="5400000" flipH="1" flipV="1">
              <a:off x="6283291" y="1834845"/>
              <a:ext cx="1279370" cy="255917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CC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95" name="Picture 2" descr="open, padlock, unlocked, unsecure icon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890534" y="1991864"/>
              <a:ext cx="640079" cy="64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4" descr="lock, private icon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242300" y="1828800"/>
              <a:ext cx="731519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TextBox 41"/>
            <p:cNvSpPr txBox="1">
              <a:spLocks noChangeArrowheads="1"/>
            </p:cNvSpPr>
            <p:nvPr/>
          </p:nvSpPr>
          <p:spPr bwMode="auto">
            <a:xfrm>
              <a:off x="5930649" y="2131225"/>
              <a:ext cx="381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Calibri" pitchFamily="34" charset="0"/>
                </a:rPr>
                <a:t>X</a:t>
              </a:r>
            </a:p>
          </p:txBody>
        </p:sp>
        <p:pic>
          <p:nvPicPr>
            <p:cNvPr id="98" name="Picture 6" descr="active, check, checkmark, correct, green, right, tick, true, yes icon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475980" y="2171700"/>
              <a:ext cx="274320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9" name="Straight Arrow Connector 25"/>
            <p:cNvCxnSpPr/>
            <p:nvPr/>
          </p:nvCxnSpPr>
          <p:spPr>
            <a:xfrm flipV="1">
              <a:off x="5643387" y="2392718"/>
              <a:ext cx="0" cy="304763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0" name="Picture 10" descr="like, ok, rate, thumbs up, vote icon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419600" y="2946934"/>
              <a:ext cx="4572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1" name="Group 65"/>
            <p:cNvGrpSpPr>
              <a:grpSpLocks/>
            </p:cNvGrpSpPr>
            <p:nvPr/>
          </p:nvGrpSpPr>
          <p:grpSpPr bwMode="auto">
            <a:xfrm>
              <a:off x="23358" y="909609"/>
              <a:ext cx="3078315" cy="5898435"/>
              <a:chOff x="23358" y="909609"/>
              <a:chExt cx="3078315" cy="5898435"/>
            </a:xfrm>
          </p:grpSpPr>
          <p:grpSp>
            <p:nvGrpSpPr>
              <p:cNvPr id="102" name="Group 28"/>
              <p:cNvGrpSpPr>
                <a:grpSpLocks/>
              </p:cNvGrpSpPr>
              <p:nvPr/>
            </p:nvGrpSpPr>
            <p:grpSpPr bwMode="auto">
              <a:xfrm>
                <a:off x="1662330" y="990600"/>
                <a:ext cx="1362141" cy="1110498"/>
                <a:chOff x="-214730" y="1097280"/>
                <a:chExt cx="1362141" cy="1110498"/>
              </a:xfrm>
            </p:grpSpPr>
            <p:pic>
              <p:nvPicPr>
                <p:cNvPr id="129" name="Picture 14" descr="computer, laptop, notebook, portable icon"/>
                <p:cNvPicPr>
                  <a:picLocks noChangeAspect="1" noChangeArrowheads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135256" y="1097280"/>
                  <a:ext cx="731519" cy="731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0" name="TextBox 27"/>
                <p:cNvSpPr txBox="1">
                  <a:spLocks noChangeArrowheads="1"/>
                </p:cNvSpPr>
                <p:nvPr/>
              </p:nvSpPr>
              <p:spPr bwMode="auto">
                <a:xfrm>
                  <a:off x="-214730" y="1821188"/>
                  <a:ext cx="1362141" cy="3865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Notebook</a:t>
                  </a:r>
                </a:p>
              </p:txBody>
            </p:sp>
          </p:grpSp>
          <p:grpSp>
            <p:nvGrpSpPr>
              <p:cNvPr id="103" name="Group 32"/>
              <p:cNvGrpSpPr>
                <a:grpSpLocks/>
              </p:cNvGrpSpPr>
              <p:nvPr/>
            </p:nvGrpSpPr>
            <p:grpSpPr bwMode="auto">
              <a:xfrm>
                <a:off x="369640" y="1092200"/>
                <a:ext cx="1462481" cy="1110493"/>
                <a:chOff x="-103436" y="2209799"/>
                <a:chExt cx="1462481" cy="1110493"/>
              </a:xfrm>
            </p:grpSpPr>
            <p:pic>
              <p:nvPicPr>
                <p:cNvPr id="127" name="Picture 16" descr="handy, mobile phone, pda, smart phone, touchscreen icon"/>
                <p:cNvPicPr>
                  <a:picLocks noChangeAspect="1" noChangeArrowheads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259081" y="2209799"/>
                  <a:ext cx="731519" cy="731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8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-103436" y="2933702"/>
                  <a:ext cx="1462481" cy="3865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Smartphone</a:t>
                  </a:r>
                </a:p>
              </p:txBody>
            </p:sp>
          </p:grpSp>
          <p:grpSp>
            <p:nvGrpSpPr>
              <p:cNvPr id="104" name="Group 33"/>
              <p:cNvGrpSpPr>
                <a:grpSpLocks/>
              </p:cNvGrpSpPr>
              <p:nvPr/>
            </p:nvGrpSpPr>
            <p:grpSpPr bwMode="auto">
              <a:xfrm>
                <a:off x="606424" y="2209800"/>
                <a:ext cx="904876" cy="1066021"/>
                <a:chOff x="93663" y="3307080"/>
                <a:chExt cx="904876" cy="1066021"/>
              </a:xfrm>
            </p:grpSpPr>
            <p:pic>
              <p:nvPicPr>
                <p:cNvPr id="125" name="Picture 18" descr="tablet icon"/>
                <p:cNvPicPr>
                  <a:picLocks noChangeAspect="1" noChangeArrowheads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182881" y="3307080"/>
                  <a:ext cx="731519" cy="731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6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93663" y="4044215"/>
                  <a:ext cx="904876" cy="328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Tablet</a:t>
                  </a:r>
                </a:p>
              </p:txBody>
            </p:sp>
          </p:grpSp>
          <p:cxnSp>
            <p:nvCxnSpPr>
              <p:cNvPr id="105" name="Straight Connector 31"/>
              <p:cNvCxnSpPr/>
              <p:nvPr/>
            </p:nvCxnSpPr>
            <p:spPr>
              <a:xfrm>
                <a:off x="2742880" y="1355644"/>
                <a:ext cx="358793" cy="2469851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32"/>
              <p:cNvCxnSpPr/>
              <p:nvPr/>
            </p:nvCxnSpPr>
            <p:spPr>
              <a:xfrm>
                <a:off x="1463291" y="1457232"/>
                <a:ext cx="1638382" cy="2368263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33"/>
              <p:cNvCxnSpPr/>
              <p:nvPr/>
            </p:nvCxnSpPr>
            <p:spPr>
              <a:xfrm>
                <a:off x="1426777" y="2574696"/>
                <a:ext cx="1674896" cy="1250799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34"/>
              <p:cNvCxnSpPr/>
              <p:nvPr/>
            </p:nvCxnSpPr>
            <p:spPr>
              <a:xfrm flipV="1">
                <a:off x="2819084" y="3825495"/>
                <a:ext cx="282589" cy="2371438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35"/>
              <p:cNvSpPr txBox="1"/>
              <p:nvPr/>
            </p:nvSpPr>
            <p:spPr>
              <a:xfrm rot="16200000">
                <a:off x="-2697249" y="3630216"/>
                <a:ext cx="5898435" cy="45722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2">
                    <a:lumMod val="50000"/>
                  </a:schemeClr>
                </a:solidFill>
              </a:ln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+mn-lt"/>
                  </a:rPr>
                  <a:t>M2M Devices</a:t>
                </a:r>
              </a:p>
            </p:txBody>
          </p:sp>
          <p:grpSp>
            <p:nvGrpSpPr>
              <p:cNvPr id="110" name="Group 64"/>
              <p:cNvGrpSpPr>
                <a:grpSpLocks/>
              </p:cNvGrpSpPr>
              <p:nvPr/>
            </p:nvGrpSpPr>
            <p:grpSpPr bwMode="auto">
              <a:xfrm>
                <a:off x="1683763" y="5831701"/>
                <a:ext cx="1135637" cy="971623"/>
                <a:chOff x="482600" y="4724400"/>
                <a:chExt cx="1135637" cy="971623"/>
              </a:xfrm>
            </p:grpSpPr>
            <p:pic>
              <p:nvPicPr>
                <p:cNvPr id="123" name="Picture 7" descr="C:\Users\Ramesh\Downloads\Depositphotos_5648912_XS.jpg"/>
                <p:cNvPicPr>
                  <a:picLocks noChangeAspect="1" noChangeArrowheads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482600" y="4724400"/>
                  <a:ext cx="1135637" cy="731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4" name="TextBox 63"/>
                <p:cNvSpPr txBox="1">
                  <a:spLocks noChangeArrowheads="1"/>
                </p:cNvSpPr>
                <p:nvPr/>
              </p:nvSpPr>
              <p:spPr bwMode="auto">
                <a:xfrm>
                  <a:off x="685800" y="5367137"/>
                  <a:ext cx="904877" cy="328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Car GPS</a:t>
                  </a:r>
                </a:p>
              </p:txBody>
            </p:sp>
          </p:grpSp>
          <p:grpSp>
            <p:nvGrpSpPr>
              <p:cNvPr id="111" name="Group 67"/>
              <p:cNvGrpSpPr>
                <a:grpSpLocks/>
              </p:cNvGrpSpPr>
              <p:nvPr/>
            </p:nvGrpSpPr>
            <p:grpSpPr bwMode="auto">
              <a:xfrm>
                <a:off x="533400" y="4394200"/>
                <a:ext cx="1235075" cy="994869"/>
                <a:chOff x="1066800" y="5257800"/>
                <a:chExt cx="1235075" cy="994869"/>
              </a:xfrm>
            </p:grpSpPr>
            <p:pic>
              <p:nvPicPr>
                <p:cNvPr id="121" name="Picture 8" descr="C:\Users\Ramesh\Downloads\Depositphotos_1155903_XS.jpg"/>
                <p:cNvPicPr>
                  <a:picLocks noChangeAspect="1" noChangeArrowheads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1066800" y="5257800"/>
                  <a:ext cx="1235075" cy="9048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2" name="TextBox 66"/>
                <p:cNvSpPr txBox="1">
                  <a:spLocks noChangeArrowheads="1"/>
                </p:cNvSpPr>
                <p:nvPr/>
              </p:nvSpPr>
              <p:spPr bwMode="auto">
                <a:xfrm>
                  <a:off x="1152524" y="5923783"/>
                  <a:ext cx="904876" cy="328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Truck GPS</a:t>
                  </a:r>
                </a:p>
              </p:txBody>
            </p:sp>
          </p:grpSp>
          <p:cxnSp>
            <p:nvCxnSpPr>
              <p:cNvPr id="112" name="Straight Connector 38"/>
              <p:cNvCxnSpPr/>
              <p:nvPr/>
            </p:nvCxnSpPr>
            <p:spPr>
              <a:xfrm flipH="1">
                <a:off x="1768106" y="3825495"/>
                <a:ext cx="1333567" cy="1020639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3" name="Group 71"/>
              <p:cNvGrpSpPr>
                <a:grpSpLocks/>
              </p:cNvGrpSpPr>
              <p:nvPr/>
            </p:nvGrpSpPr>
            <p:grpSpPr bwMode="auto">
              <a:xfrm>
                <a:off x="480582" y="5651500"/>
                <a:ext cx="1119620" cy="847736"/>
                <a:chOff x="1004458" y="5943600"/>
                <a:chExt cx="1119620" cy="847736"/>
              </a:xfrm>
            </p:grpSpPr>
            <p:pic>
              <p:nvPicPr>
                <p:cNvPr id="119" name="Picture 9" descr="C:\Users\Ramesh\Downloads\Depositphotos_5184784_XS.jpg"/>
                <p:cNvPicPr>
                  <a:picLocks noChangeAspect="1" noChangeArrowheads="1"/>
                </p:cNvPicPr>
                <p:nvPr/>
              </p:nvPicPr>
              <p:blipFill>
                <a:blip r:embed="rId23"/>
                <a:srcRect r="37862" b="65607"/>
                <a:stretch>
                  <a:fillRect/>
                </a:stretch>
              </p:blipFill>
              <p:spPr bwMode="auto">
                <a:xfrm>
                  <a:off x="1092200" y="5943600"/>
                  <a:ext cx="991239" cy="548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0" name="TextBox 70"/>
                <p:cNvSpPr txBox="1">
                  <a:spLocks noChangeArrowheads="1"/>
                </p:cNvSpPr>
                <p:nvPr/>
              </p:nvSpPr>
              <p:spPr bwMode="auto">
                <a:xfrm>
                  <a:off x="1004458" y="6404747"/>
                  <a:ext cx="1119620" cy="3865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Bus GPS</a:t>
                  </a:r>
                </a:p>
              </p:txBody>
            </p:sp>
          </p:grpSp>
          <p:cxnSp>
            <p:nvCxnSpPr>
              <p:cNvPr id="114" name="Straight Connector 40"/>
              <p:cNvCxnSpPr/>
              <p:nvPr/>
            </p:nvCxnSpPr>
            <p:spPr>
              <a:xfrm flipH="1">
                <a:off x="1560134" y="3825495"/>
                <a:ext cx="1541539" cy="2100009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oup 76"/>
              <p:cNvGrpSpPr>
                <a:grpSpLocks/>
              </p:cNvGrpSpPr>
              <p:nvPr/>
            </p:nvGrpSpPr>
            <p:grpSpPr bwMode="auto">
              <a:xfrm>
                <a:off x="492124" y="3479800"/>
                <a:ext cx="1133476" cy="790994"/>
                <a:chOff x="2463800" y="5816600"/>
                <a:chExt cx="1133476" cy="790994"/>
              </a:xfrm>
            </p:grpSpPr>
            <p:pic>
              <p:nvPicPr>
                <p:cNvPr id="117" name="Picture 10" descr="C:\Users\Ramesh\Downloads\Depositphotos_5400682_XS.jpg"/>
                <p:cNvPicPr>
                  <a:picLocks noChangeAspect="1" noChangeArrowheads="1"/>
                </p:cNvPicPr>
                <p:nvPr/>
              </p:nvPicPr>
              <p:blipFill>
                <a:blip r:embed="rId24"/>
                <a:srcRect/>
                <a:stretch>
                  <a:fillRect/>
                </a:stretch>
              </p:blipFill>
              <p:spPr bwMode="auto">
                <a:xfrm>
                  <a:off x="2657476" y="5816600"/>
                  <a:ext cx="731520" cy="548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8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2463800" y="6278708"/>
                  <a:ext cx="1133476" cy="328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900" b="1" dirty="0">
                      <a:latin typeface="Calibri" pitchFamily="34" charset="0"/>
                    </a:rPr>
                    <a:t>Security Alarm</a:t>
                  </a:r>
                </a:p>
              </p:txBody>
            </p:sp>
          </p:grpSp>
          <p:cxnSp>
            <p:nvCxnSpPr>
              <p:cNvPr id="116" name="Straight Connector 42"/>
              <p:cNvCxnSpPr/>
              <p:nvPr/>
            </p:nvCxnSpPr>
            <p:spPr>
              <a:xfrm flipH="1" flipV="1">
                <a:off x="1417252" y="3754067"/>
                <a:ext cx="1684421" cy="71428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33" name="Picture 5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725144" y="4211960"/>
            <a:ext cx="1330796" cy="988015"/>
          </a:xfrm>
          <a:prstGeom prst="rect">
            <a:avLst/>
          </a:prstGeom>
          <a:noFill/>
        </p:spPr>
      </p:pic>
      <p:pic>
        <p:nvPicPr>
          <p:cNvPr id="1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5256386"/>
            <a:ext cx="6263016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" name="Rectângulo 134"/>
          <p:cNvSpPr/>
          <p:nvPr/>
        </p:nvSpPr>
        <p:spPr>
          <a:xfrm>
            <a:off x="611351" y="5328394"/>
            <a:ext cx="1833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M2M - Benefícios</a:t>
            </a:r>
            <a:endParaRPr lang="pt-PT" dirty="0">
              <a:solidFill>
                <a:schemeClr val="bg1"/>
              </a:solidFill>
            </a:endParaRPr>
          </a:p>
        </p:txBody>
      </p:sp>
      <p:grpSp>
        <p:nvGrpSpPr>
          <p:cNvPr id="136" name="Grupo 135"/>
          <p:cNvGrpSpPr/>
          <p:nvPr/>
        </p:nvGrpSpPr>
        <p:grpSpPr>
          <a:xfrm>
            <a:off x="3573016" y="5796136"/>
            <a:ext cx="3127599" cy="252000"/>
            <a:chOff x="0" y="0"/>
            <a:chExt cx="8060432" cy="623610"/>
          </a:xfrm>
          <a:scene3d>
            <a:camera prst="orthographicFront"/>
            <a:lightRig rig="flat" dir="t"/>
          </a:scene3d>
        </p:grpSpPr>
        <p:sp>
          <p:nvSpPr>
            <p:cNvPr id="137" name="Rectângulo arredondado 136"/>
            <p:cNvSpPr/>
            <p:nvPr/>
          </p:nvSpPr>
          <p:spPr>
            <a:xfrm>
              <a:off x="0" y="0"/>
              <a:ext cx="8060432" cy="62361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8" name="Rectângulo 137"/>
            <p:cNvSpPr/>
            <p:nvPr/>
          </p:nvSpPr>
          <p:spPr>
            <a:xfrm>
              <a:off x="30442" y="30442"/>
              <a:ext cx="7999548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1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Empresas M2M</a:t>
              </a:r>
              <a:endParaRPr lang="en-US" sz="110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42" name="Grupo 141"/>
          <p:cNvGrpSpPr/>
          <p:nvPr/>
        </p:nvGrpSpPr>
        <p:grpSpPr>
          <a:xfrm>
            <a:off x="157385" y="5796136"/>
            <a:ext cx="3127599" cy="252000"/>
            <a:chOff x="0" y="0"/>
            <a:chExt cx="8060432" cy="623610"/>
          </a:xfrm>
          <a:scene3d>
            <a:camera prst="orthographicFront"/>
            <a:lightRig rig="flat" dir="t"/>
          </a:scene3d>
        </p:grpSpPr>
        <p:sp>
          <p:nvSpPr>
            <p:cNvPr id="143" name="Rectângulo arredondado 142"/>
            <p:cNvSpPr/>
            <p:nvPr/>
          </p:nvSpPr>
          <p:spPr>
            <a:xfrm>
              <a:off x="0" y="0"/>
              <a:ext cx="8060432" cy="62361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4" name="Rectângulo 143"/>
            <p:cNvSpPr/>
            <p:nvPr/>
          </p:nvSpPr>
          <p:spPr>
            <a:xfrm>
              <a:off x="30442" y="30442"/>
              <a:ext cx="7999548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1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Operadoras Celular</a:t>
              </a:r>
              <a:endParaRPr lang="en-US" sz="110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45" name="CaixaDeTexto 144"/>
          <p:cNvSpPr txBox="1"/>
          <p:nvPr/>
        </p:nvSpPr>
        <p:spPr>
          <a:xfrm>
            <a:off x="129612" y="6084168"/>
            <a:ext cx="32760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PT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</a:t>
            </a: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Privados – economize no estoque de </a:t>
            </a:r>
            <a:r>
              <a:rPr lang="pt-PT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</a:t>
            </a: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públicos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Garantia de receita, com eliminação de milhões de reais em faturas não pagas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Prevenção de fraude com eliminação de tráfego indesejado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Melhoria de performance da infraestrutura de dados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Otimização de uso de banda internet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6" name="CaixaDeTexto 145"/>
          <p:cNvSpPr txBox="1"/>
          <p:nvPr/>
        </p:nvSpPr>
        <p:spPr>
          <a:xfrm>
            <a:off x="3501008" y="6084168"/>
            <a:ext cx="3276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PT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Fixo privado – Intranet M2M Corporativa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Rápida implementação – Aplicações 100% na web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Transações seguras, protegendo seus dados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Plataforma que suporta todas as aplicações M2M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Suporte a múltiplas operadoras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Centers de alta performance nos EUA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Relatórios detalhados de uso, para melhor gestão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Redução de custos operacionais devido a eficiente gestão de ativos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Novas oportunidades de serviços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7" name="Group 28"/>
          <p:cNvGrpSpPr>
            <a:grpSpLocks noChangeAspect="1"/>
          </p:cNvGrpSpPr>
          <p:nvPr/>
        </p:nvGrpSpPr>
        <p:grpSpPr>
          <a:xfrm>
            <a:off x="1412776" y="7558674"/>
            <a:ext cx="717111" cy="901758"/>
            <a:chOff x="2971800" y="2286000"/>
            <a:chExt cx="2545081" cy="3200401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148" name="Picture 23" descr="lady silhouette.png"/>
            <p:cNvPicPr>
              <a:picLocks noChangeAspect="1"/>
            </p:cNvPicPr>
            <p:nvPr/>
          </p:nvPicPr>
          <p:blipFill>
            <a:blip r:embed="rId26" cstate="print">
              <a:lum/>
            </a:blip>
            <a:stretch>
              <a:fillRect/>
            </a:stretch>
          </p:blipFill>
          <p:spPr>
            <a:xfrm>
              <a:off x="3998345" y="2449288"/>
              <a:ext cx="802256" cy="3037113"/>
            </a:xfrm>
            <a:prstGeom prst="rect">
              <a:avLst/>
            </a:prstGeom>
          </p:spPr>
        </p:pic>
        <p:pic>
          <p:nvPicPr>
            <p:cNvPr id="149" name="Picture 24" descr="man silhouette blue.png"/>
            <p:cNvPicPr>
              <a:picLocks noChangeAspect="1"/>
            </p:cNvPicPr>
            <p:nvPr/>
          </p:nvPicPr>
          <p:blipFill>
            <a:blip r:embed="rId27" cstate="email">
              <a:lum bright="-10000" contrast="30000"/>
            </a:blip>
            <a:stretch>
              <a:fillRect/>
            </a:stretch>
          </p:blipFill>
          <p:spPr>
            <a:xfrm>
              <a:off x="2971800" y="2286000"/>
              <a:ext cx="1092064" cy="3136508"/>
            </a:xfrm>
            <a:prstGeom prst="rect">
              <a:avLst/>
            </a:prstGeom>
          </p:spPr>
        </p:pic>
        <p:pic>
          <p:nvPicPr>
            <p:cNvPr id="150" name="Picture 25" descr="Silhouette mnan.png"/>
            <p:cNvPicPr>
              <a:picLocks noChangeAspect="1"/>
            </p:cNvPicPr>
            <p:nvPr/>
          </p:nvPicPr>
          <p:blipFill>
            <a:blip r:embed="rId28" cstate="email"/>
            <a:stretch>
              <a:fillRect/>
            </a:stretch>
          </p:blipFill>
          <p:spPr>
            <a:xfrm>
              <a:off x="4678681" y="2286000"/>
              <a:ext cx="838200" cy="299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86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ângulo arredondado 45"/>
          <p:cNvSpPr/>
          <p:nvPr/>
        </p:nvSpPr>
        <p:spPr>
          <a:xfrm>
            <a:off x="3573016" y="8604448"/>
            <a:ext cx="3330135" cy="5395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3935"/>
            <a:ext cx="173831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25" y="23935"/>
            <a:ext cx="4835674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116632" y="814510"/>
            <a:ext cx="6624736" cy="770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899592"/>
            <a:ext cx="646298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260648" y="1008475"/>
            <a:ext cx="53285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</a:rPr>
              <a:t>SMS – Envio e Recebimento de Mensagens</a:t>
            </a:r>
            <a:endParaRPr lang="pt-PT" sz="1500" dirty="0">
              <a:solidFill>
                <a:schemeClr val="bg1"/>
              </a:solidFill>
            </a:endParaRPr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4397-6E46-4CF3-A7CB-90600ACC2BC6}" type="slidenum">
              <a:rPr lang="pt-PT" smtClean="0"/>
              <a:t>3</a:t>
            </a:fld>
            <a:endParaRPr lang="pt-PT"/>
          </a:p>
        </p:txBody>
      </p:sp>
      <p:sp>
        <p:nvSpPr>
          <p:cNvPr id="55" name="CaixaDeTexto 54"/>
          <p:cNvSpPr txBox="1"/>
          <p:nvPr/>
        </p:nvSpPr>
        <p:spPr>
          <a:xfrm>
            <a:off x="138852" y="1475656"/>
            <a:ext cx="336215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Diversos Recursos:</a:t>
            </a:r>
          </a:p>
          <a:p>
            <a:pPr lvl="0"/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Envio de SMS pelo portal web</a:t>
            </a:r>
            <a:endParaRPr lang="pt-B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Envio de SMS por Gtalk</a:t>
            </a:r>
            <a:endParaRPr lang="pt-B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Envio de SMS pelo seu sistema, usando nossas APIs de integração</a:t>
            </a:r>
          </a:p>
        </p:txBody>
      </p:sp>
      <p:sp>
        <p:nvSpPr>
          <p:cNvPr id="44" name="Rectângulo 43"/>
          <p:cNvSpPr/>
          <p:nvPr/>
        </p:nvSpPr>
        <p:spPr>
          <a:xfrm>
            <a:off x="2492895" y="107504"/>
            <a:ext cx="41357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solidFill>
                  <a:schemeClr val="bg1"/>
                </a:solidFill>
              </a:rPr>
              <a:t>Plataforma M2M “na nuvem”</a:t>
            </a:r>
            <a:endParaRPr lang="pt-PT" sz="2200" dirty="0">
              <a:solidFill>
                <a:schemeClr val="bg1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3068960" y="467544"/>
            <a:ext cx="38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Gestão e Controle de Tráfego de Dados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7" name="Rectângulo 46"/>
          <p:cNvSpPr/>
          <p:nvPr/>
        </p:nvSpPr>
        <p:spPr>
          <a:xfrm>
            <a:off x="3634997" y="8684638"/>
            <a:ext cx="26023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LeadingQuest – USA &amp; </a:t>
            </a:r>
            <a:r>
              <a:rPr lang="pt-PT" sz="1600" b="1" dirty="0" err="1">
                <a:solidFill>
                  <a:schemeClr val="bg1"/>
                </a:solidFill>
              </a:rPr>
              <a:t>Brazil</a:t>
            </a:r>
            <a:endParaRPr lang="pt-PT" sz="1600" dirty="0">
              <a:solidFill>
                <a:schemeClr val="bg1"/>
              </a:solidFill>
            </a:endParaRPr>
          </a:p>
        </p:txBody>
      </p:sp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24" y="8600300"/>
            <a:ext cx="1039559" cy="50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 descr="http://www.parlacom.net/images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54" y="8604448"/>
            <a:ext cx="995310" cy="4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Datelo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22" y="8676456"/>
            <a:ext cx="1064270" cy="38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leadingquest.com/en/sites/default/files/sim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80841" y="1482784"/>
            <a:ext cx="736600" cy="57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CaixaDeTexto 57"/>
          <p:cNvSpPr txBox="1"/>
          <p:nvPr/>
        </p:nvSpPr>
        <p:spPr>
          <a:xfrm>
            <a:off x="3451220" y="1871554"/>
            <a:ext cx="336215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Recebimento de SMS por email</a:t>
            </a:r>
            <a:endParaRPr lang="pt-B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Campanhas automatizadas</a:t>
            </a:r>
            <a:endParaRPr lang="pt-B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Tags exclusivas para recebimento de SMS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2555776"/>
            <a:ext cx="646298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Rectângulo 61"/>
          <p:cNvSpPr/>
          <p:nvPr/>
        </p:nvSpPr>
        <p:spPr>
          <a:xfrm>
            <a:off x="260648" y="2664659"/>
            <a:ext cx="53285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</a:rPr>
              <a:t>Plataforma M2M</a:t>
            </a:r>
            <a:endParaRPr lang="pt-PT" sz="1500" dirty="0">
              <a:solidFill>
                <a:schemeClr val="bg1"/>
              </a:solidFill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116632" y="3131840"/>
            <a:ext cx="336215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Controle de tráfego; MDM; mobile apps</a:t>
            </a:r>
            <a:endParaRPr lang="pt-B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Voz e Dados: Telefonia (PBX, Call Center, MVNO)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M2M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hierarquia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limites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múltiplos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usuários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Label;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completamente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costumizável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100% web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523228" y="3131840"/>
            <a:ext cx="33621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APIs de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integração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Múltiplas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operadoras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Vivo M2M/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Smartcenter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Claro,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TIM, Optimus/Jasper, Vodafone/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Datora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VPNs; firewall </a:t>
            </a:r>
            <a:r>
              <a:rPr lang="en-US" sz="105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customizado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IP Proxy; </a:t>
            </a:r>
            <a:r>
              <a:rPr lang="en-US" sz="10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Geolocalização; SMS</a:t>
            </a:r>
            <a:endParaRPr lang="pt-BR" sz="10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5" y="4355976"/>
            <a:ext cx="6439965" cy="174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4" y="6212857"/>
            <a:ext cx="6439965" cy="216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5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ângulo arredondado 45"/>
          <p:cNvSpPr/>
          <p:nvPr/>
        </p:nvSpPr>
        <p:spPr>
          <a:xfrm>
            <a:off x="3573016" y="8604448"/>
            <a:ext cx="3330135" cy="5395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3935"/>
            <a:ext cx="1738312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25" y="23935"/>
            <a:ext cx="4835674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116632" y="828440"/>
            <a:ext cx="6624736" cy="7704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4397-6E46-4CF3-A7CB-90600ACC2BC6}" type="slidenum">
              <a:rPr lang="pt-PT" smtClean="0"/>
              <a:t>4</a:t>
            </a:fld>
            <a:endParaRPr lang="pt-PT"/>
          </a:p>
        </p:txBody>
      </p:sp>
      <p:sp>
        <p:nvSpPr>
          <p:cNvPr id="44" name="Rectângulo 43"/>
          <p:cNvSpPr/>
          <p:nvPr/>
        </p:nvSpPr>
        <p:spPr>
          <a:xfrm>
            <a:off x="2492895" y="107504"/>
            <a:ext cx="41357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solidFill>
                  <a:schemeClr val="bg1"/>
                </a:solidFill>
              </a:rPr>
              <a:t>Plataforma M2M “na nuvem”</a:t>
            </a:r>
            <a:endParaRPr lang="pt-PT" sz="2200" dirty="0">
              <a:solidFill>
                <a:schemeClr val="bg1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3068960" y="467544"/>
            <a:ext cx="38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Gestão e Controle de Tráfego de Dados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7" name="Rectângulo 46"/>
          <p:cNvSpPr/>
          <p:nvPr/>
        </p:nvSpPr>
        <p:spPr>
          <a:xfrm>
            <a:off x="3634997" y="8684638"/>
            <a:ext cx="26023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solidFill>
                  <a:schemeClr val="bg1"/>
                </a:solidFill>
              </a:rPr>
              <a:t>LeadingQuest – USA &amp; </a:t>
            </a:r>
            <a:r>
              <a:rPr lang="pt-PT" sz="1600" b="1" dirty="0" err="1">
                <a:solidFill>
                  <a:schemeClr val="bg1"/>
                </a:solidFill>
              </a:rPr>
              <a:t>Brazil</a:t>
            </a:r>
            <a:endParaRPr lang="pt-PT" sz="1600" dirty="0">
              <a:solidFill>
                <a:schemeClr val="bg1"/>
              </a:solidFill>
            </a:endParaRPr>
          </a:p>
        </p:txBody>
      </p:sp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24" y="8600300"/>
            <a:ext cx="1039559" cy="50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 descr="http://www.parlacom.net/images/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8" y="8604448"/>
            <a:ext cx="995310" cy="4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Datelo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06" y="8676456"/>
            <a:ext cx="1064270" cy="38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itle 1"/>
          <p:cNvSpPr txBox="1">
            <a:spLocks/>
          </p:cNvSpPr>
          <p:nvPr/>
        </p:nvSpPr>
        <p:spPr>
          <a:xfrm>
            <a:off x="251520" y="755576"/>
            <a:ext cx="6339317" cy="739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1400" b="0" dirty="0" smtClean="0">
                <a:effectLst/>
              </a:rPr>
              <a:t>conectividade simplificada proporcionando </a:t>
            </a:r>
            <a:r>
              <a:rPr lang="pt-BR" sz="1400" b="0" dirty="0">
                <a:effectLst/>
              </a:rPr>
              <a:t>uma experiência </a:t>
            </a:r>
            <a:r>
              <a:rPr lang="pt-BR" sz="1400" b="0" dirty="0" smtClean="0">
                <a:effectLst/>
              </a:rPr>
              <a:t>unificada </a:t>
            </a:r>
            <a:r>
              <a:rPr lang="pt-BR" sz="1400" b="0" dirty="0">
                <a:effectLst/>
              </a:rPr>
              <a:t>para integração na nuvem, no local e </a:t>
            </a:r>
            <a:r>
              <a:rPr lang="pt-BR" sz="1400" b="0" dirty="0" smtClean="0">
                <a:effectLst/>
              </a:rPr>
              <a:t>business-</a:t>
            </a:r>
            <a:r>
              <a:rPr lang="pt-BR" sz="1400" b="0" dirty="0" err="1" smtClean="0">
                <a:effectLst/>
              </a:rPr>
              <a:t>to</a:t>
            </a:r>
            <a:r>
              <a:rPr lang="pt-BR" sz="1400" b="0" dirty="0" smtClean="0">
                <a:effectLst/>
              </a:rPr>
              <a:t>-business</a:t>
            </a:r>
            <a:endParaRPr lang="en-US" sz="1400" dirty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443999" y="1470348"/>
            <a:ext cx="5865321" cy="43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mbria" pitchFamily="18" charset="0"/>
              </a:defRPr>
            </a:lvl1pPr>
            <a:lvl2pPr marL="593725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mbria" pitchFamily="18" charset="0"/>
              </a:defRPr>
            </a:lvl2pPr>
            <a:lvl3pPr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mbria" pitchFamily="18" charset="0"/>
              </a:defRPr>
            </a:lvl3pPr>
            <a:lvl4pPr marL="1233488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mbria" pitchFamily="18" charset="0"/>
              </a:defRPr>
            </a:lvl4pPr>
            <a:lvl5pPr marL="1554163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mbria" pitchFamily="18" charset="0"/>
              </a:defRPr>
            </a:lvl5pPr>
            <a:lvl6pPr marL="20113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mbria" pitchFamily="18" charset="0"/>
              </a:defRPr>
            </a:lvl6pPr>
            <a:lvl7pPr marL="24685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mbria" pitchFamily="18" charset="0"/>
              </a:defRPr>
            </a:lvl7pPr>
            <a:lvl8pPr marL="29257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mbria" pitchFamily="18" charset="0"/>
              </a:defRPr>
            </a:lvl8pPr>
            <a:lvl9pPr marL="3382963" indent="-22860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marL="44450" indent="0" algn="l" eaLnBrk="1" hangingPunct="1">
              <a:buNone/>
            </a:pPr>
            <a:r>
              <a:rPr lang="pt-BR" altLang="en-US" sz="1400" dirty="0" smtClean="0">
                <a:latin typeface="+mn-lt"/>
              </a:rPr>
              <a:t>Barramento </a:t>
            </a:r>
            <a:r>
              <a:rPr lang="pt-BR" altLang="en-US" sz="1400" dirty="0">
                <a:latin typeface="+mn-lt"/>
              </a:rPr>
              <a:t>de serviço empresarial como a base para serviços </a:t>
            </a:r>
            <a:r>
              <a:rPr lang="pt-BR" altLang="en-US" sz="1400" dirty="0" smtClean="0">
                <a:latin typeface="+mn-lt"/>
              </a:rPr>
              <a:t>compartilhados</a:t>
            </a:r>
            <a:endParaRPr lang="en-US" altLang="en-US" sz="1400" dirty="0">
              <a:latin typeface="+mn-lt"/>
            </a:endParaRPr>
          </a:p>
        </p:txBody>
      </p:sp>
      <p:graphicFrame>
        <p:nvGraphicFramePr>
          <p:cNvPr id="61" name="Diagram 9"/>
          <p:cNvGraphicFramePr/>
          <p:nvPr>
            <p:extLst>
              <p:ext uri="{D42A27DB-BD31-4B8C-83A1-F6EECF244321}">
                <p14:modId xmlns:p14="http://schemas.microsoft.com/office/powerpoint/2010/main" val="131339623"/>
              </p:ext>
            </p:extLst>
          </p:nvPr>
        </p:nvGraphicFramePr>
        <p:xfrm>
          <a:off x="260648" y="1723038"/>
          <a:ext cx="3557898" cy="3136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2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062" y="1687556"/>
            <a:ext cx="2829306" cy="3028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4752330"/>
            <a:ext cx="646298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Rectângulo 66"/>
          <p:cNvSpPr/>
          <p:nvPr/>
        </p:nvSpPr>
        <p:spPr>
          <a:xfrm>
            <a:off x="260648" y="4861213"/>
            <a:ext cx="53285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</a:rPr>
              <a:t>Mercados Verticais</a:t>
            </a:r>
            <a:endParaRPr lang="pt-PT" sz="1500" dirty="0">
              <a:solidFill>
                <a:schemeClr val="bg1"/>
              </a:solidFill>
            </a:endParaRPr>
          </a:p>
        </p:txBody>
      </p:sp>
      <p:grpSp>
        <p:nvGrpSpPr>
          <p:cNvPr id="71" name="Grupo 70"/>
          <p:cNvGrpSpPr/>
          <p:nvPr/>
        </p:nvGrpSpPr>
        <p:grpSpPr>
          <a:xfrm>
            <a:off x="157385" y="5292080"/>
            <a:ext cx="3190739" cy="457908"/>
            <a:chOff x="0" y="0"/>
            <a:chExt cx="8060432" cy="623610"/>
          </a:xfrm>
          <a:scene3d>
            <a:camera prst="orthographicFront"/>
            <a:lightRig rig="flat" dir="t"/>
          </a:scene3d>
        </p:grpSpPr>
        <p:sp>
          <p:nvSpPr>
            <p:cNvPr id="72" name="Rectângulo arredondado 71"/>
            <p:cNvSpPr/>
            <p:nvPr/>
          </p:nvSpPr>
          <p:spPr>
            <a:xfrm>
              <a:off x="0" y="0"/>
              <a:ext cx="8060432" cy="62361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ectângulo 72"/>
            <p:cNvSpPr/>
            <p:nvPr/>
          </p:nvSpPr>
          <p:spPr>
            <a:xfrm>
              <a:off x="30442" y="30442"/>
              <a:ext cx="7999548" cy="562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100" b="1" kern="12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Smart</a:t>
              </a:r>
              <a:r>
                <a:rPr lang="pt-PT" sz="1100" b="1" kern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pt-PT" sz="1100" b="1" kern="12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Grid</a:t>
              </a:r>
              <a:endParaRPr lang="en-US" sz="1100" b="1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74" name="CaixaDeTexto 73"/>
          <p:cNvSpPr txBox="1"/>
          <p:nvPr/>
        </p:nvSpPr>
        <p:spPr>
          <a:xfrm>
            <a:off x="169197" y="5759986"/>
            <a:ext cx="310397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5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Smart grid, </a:t>
            </a: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rede inteligente, é a aplicação de tecnologia da informação para o sistema elétrico, integrada aos sistemas </a:t>
            </a:r>
            <a:r>
              <a:rPr lang="pt-BR" sz="105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105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comunicação </a:t>
            </a:r>
            <a:r>
              <a:rPr lang="pt-BR" sz="10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infraestrutura de rede automatizada.</a:t>
            </a:r>
            <a:endParaRPr lang="pt-BR" sz="105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22" y="6552365"/>
            <a:ext cx="1274418" cy="192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8" y="5749988"/>
            <a:ext cx="3180955" cy="263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8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752</Words>
  <Application>Microsoft Office PowerPoint</Application>
  <PresentationFormat>Apresentação no Ecrã (4:3)</PresentationFormat>
  <Paragraphs>144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Computador</dc:creator>
  <cp:lastModifiedBy>Computador</cp:lastModifiedBy>
  <cp:revision>54</cp:revision>
  <dcterms:created xsi:type="dcterms:W3CDTF">2014-10-19T22:23:24Z</dcterms:created>
  <dcterms:modified xsi:type="dcterms:W3CDTF">2014-10-26T19:18:00Z</dcterms:modified>
</cp:coreProperties>
</file>